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eYDBkul3+sGM1a1tWP/9UZIA3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DFF8DC-465A-4960-B904-C2F94FE386D8}">
  <a:tblStyle styleId="{20DFF8DC-465A-4960-B904-C2F94FE386D8}" styleName="Table_0">
    <a:wholeTbl>
      <a:tcTxStyle b="off" i="off">
        <a:font>
          <a:latin typeface="Corbel"/>
          <a:ea typeface="Corbel"/>
          <a:cs typeface="Corbe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D0BEA8-1F27-4197-87F9-470B8E41710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5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olidFill>
                <a:schemeClr val="lt1"/>
              </a:solidFill>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6"/>
          <p:cNvSpPr/>
          <p:nvPr/>
        </p:nvSpPr>
        <p:spPr>
          <a:xfrm>
            <a:off x="231140" y="243840"/>
            <a:ext cx="11724640" cy="637793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6"/>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Corbel"/>
                <a:ea typeface="Corbel"/>
                <a:cs typeface="Corbel"/>
                <a:sym typeface="Corbel"/>
              </a:defRPr>
            </a:lvl1pPr>
            <a:lvl2pPr marL="0" lvl="1" indent="0" algn="r">
              <a:spcBef>
                <a:spcPts val="0"/>
              </a:spcBef>
              <a:buNone/>
              <a:defRPr sz="1200" b="0" i="0" u="none" strike="noStrike" cap="none">
                <a:solidFill>
                  <a:schemeClr val="dk1"/>
                </a:solidFill>
                <a:latin typeface="Corbel"/>
                <a:ea typeface="Corbel"/>
                <a:cs typeface="Corbel"/>
                <a:sym typeface="Corbel"/>
              </a:defRPr>
            </a:lvl2pPr>
            <a:lvl3pPr marL="0" lvl="2" indent="0" algn="r">
              <a:spcBef>
                <a:spcPts val="0"/>
              </a:spcBef>
              <a:buNone/>
              <a:defRPr sz="1200" b="0" i="0" u="none" strike="noStrike" cap="none">
                <a:solidFill>
                  <a:schemeClr val="dk1"/>
                </a:solidFill>
                <a:latin typeface="Corbel"/>
                <a:ea typeface="Corbel"/>
                <a:cs typeface="Corbel"/>
                <a:sym typeface="Corbel"/>
              </a:defRPr>
            </a:lvl3pPr>
            <a:lvl4pPr marL="0" lvl="3" indent="0" algn="r">
              <a:spcBef>
                <a:spcPts val="0"/>
              </a:spcBef>
              <a:buNone/>
              <a:defRPr sz="1200" b="0" i="0" u="none" strike="noStrike" cap="none">
                <a:solidFill>
                  <a:schemeClr val="dk1"/>
                </a:solidFill>
                <a:latin typeface="Corbel"/>
                <a:ea typeface="Corbel"/>
                <a:cs typeface="Corbel"/>
                <a:sym typeface="Corbel"/>
              </a:defRPr>
            </a:lvl4pPr>
            <a:lvl5pPr marL="0" lvl="4" indent="0" algn="r">
              <a:spcBef>
                <a:spcPts val="0"/>
              </a:spcBef>
              <a:buNone/>
              <a:defRPr sz="1200" b="0" i="0" u="none" strike="noStrike" cap="none">
                <a:solidFill>
                  <a:schemeClr val="dk1"/>
                </a:solidFill>
                <a:latin typeface="Corbel"/>
                <a:ea typeface="Corbel"/>
                <a:cs typeface="Corbel"/>
                <a:sym typeface="Corbel"/>
              </a:defRPr>
            </a:lvl5pPr>
            <a:lvl6pPr marL="0" lvl="5" indent="0" algn="r">
              <a:spcBef>
                <a:spcPts val="0"/>
              </a:spcBef>
              <a:buNone/>
              <a:defRPr sz="1200" b="0" i="0" u="none" strike="noStrike" cap="none">
                <a:solidFill>
                  <a:schemeClr val="dk1"/>
                </a:solidFill>
                <a:latin typeface="Corbel"/>
                <a:ea typeface="Corbel"/>
                <a:cs typeface="Corbel"/>
                <a:sym typeface="Corbel"/>
              </a:defRPr>
            </a:lvl6pPr>
            <a:lvl7pPr marL="0" lvl="6" indent="0" algn="r">
              <a:spcBef>
                <a:spcPts val="0"/>
              </a:spcBef>
              <a:buNone/>
              <a:defRPr sz="1200" b="0" i="0" u="none" strike="noStrike" cap="none">
                <a:solidFill>
                  <a:schemeClr val="dk1"/>
                </a:solidFill>
                <a:latin typeface="Corbel"/>
                <a:ea typeface="Corbel"/>
                <a:cs typeface="Corbel"/>
                <a:sym typeface="Corbel"/>
              </a:defRPr>
            </a:lvl7pPr>
            <a:lvl8pPr marL="0" lvl="7" indent="0" algn="r">
              <a:spcBef>
                <a:spcPts val="0"/>
              </a:spcBef>
              <a:buNone/>
              <a:defRPr sz="1200" b="0" i="0" u="none" strike="noStrike" cap="none">
                <a:solidFill>
                  <a:schemeClr val="dk1"/>
                </a:solidFill>
                <a:latin typeface="Corbel"/>
                <a:ea typeface="Corbel"/>
                <a:cs typeface="Corbel"/>
                <a:sym typeface="Corbel"/>
              </a:defRPr>
            </a:lvl8pPr>
            <a:lvl9pPr marL="0" lvl="8" indent="0" algn="r">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16"/>
          <p:cNvCxnSpPr/>
          <p:nvPr/>
        </p:nvCxnSpPr>
        <p:spPr>
          <a:xfrm>
            <a:off x="1978660" y="3733800"/>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a:spLocks noGrp="1"/>
          </p:cNvSpPr>
          <p:nvPr>
            <p:ph type="pic" idx="2"/>
          </p:nvPr>
        </p:nvSpPr>
        <p:spPr>
          <a:xfrm>
            <a:off x="5413248" y="1069847"/>
            <a:ext cx="6099048" cy="4800600"/>
          </a:xfrm>
          <a:prstGeom prst="rect">
            <a:avLst/>
          </a:prstGeom>
          <a:noFill/>
          <a:ln>
            <a:noFill/>
          </a:ln>
        </p:spPr>
      </p:sp>
      <p:sp>
        <p:nvSpPr>
          <p:cNvPr id="73" name="Google Shape;73;p25"/>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4" name="Google Shape;74;p2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0" name="Google Shape;80;p2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7"/>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6" name="Google Shape;86;p2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34" name="Google Shape;34;p1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5" name="Google Shape;35;p1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36" name="Google Shape;36;p1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37" name="Google Shape;37;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1"/>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8" name="Google Shape;48;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1" name="Google Shape;51;p21"/>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5" name="Google Shape;55;p22"/>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6" name="Google Shape;56;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6" name="Google Shape;66;p24"/>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7" name="Google Shape;67;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231140" y="243840"/>
            <a:ext cx="11724640" cy="6377939"/>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3" name="Google Shape;13;p1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orbel"/>
                <a:ea typeface="Corbel"/>
                <a:cs typeface="Corbel"/>
                <a:sym typeface="Corbel"/>
              </a:defRPr>
            </a:lvl1pPr>
            <a:lvl2pPr marL="0" marR="0" lvl="1" indent="0" algn="r" rtl="0">
              <a:spcBef>
                <a:spcPts val="0"/>
              </a:spcBef>
              <a:buNone/>
              <a:defRPr sz="1200" b="0" i="0" u="none" strike="noStrike" cap="none">
                <a:solidFill>
                  <a:schemeClr val="dk1"/>
                </a:solidFill>
                <a:latin typeface="Corbel"/>
                <a:ea typeface="Corbel"/>
                <a:cs typeface="Corbel"/>
                <a:sym typeface="Corbel"/>
              </a:defRPr>
            </a:lvl2pPr>
            <a:lvl3pPr marL="0" marR="0" lvl="2" indent="0" algn="r" rtl="0">
              <a:spcBef>
                <a:spcPts val="0"/>
              </a:spcBef>
              <a:buNone/>
              <a:defRPr sz="1200" b="0" i="0" u="none" strike="noStrike" cap="none">
                <a:solidFill>
                  <a:schemeClr val="dk1"/>
                </a:solidFill>
                <a:latin typeface="Corbel"/>
                <a:ea typeface="Corbel"/>
                <a:cs typeface="Corbel"/>
                <a:sym typeface="Corbel"/>
              </a:defRPr>
            </a:lvl3pPr>
            <a:lvl4pPr marL="0" marR="0" lvl="3" indent="0" algn="r" rtl="0">
              <a:spcBef>
                <a:spcPts val="0"/>
              </a:spcBef>
              <a:buNone/>
              <a:defRPr sz="1200" b="0" i="0" u="none" strike="noStrike" cap="none">
                <a:solidFill>
                  <a:schemeClr val="dk1"/>
                </a:solidFill>
                <a:latin typeface="Corbel"/>
                <a:ea typeface="Corbel"/>
                <a:cs typeface="Corbel"/>
                <a:sym typeface="Corbel"/>
              </a:defRPr>
            </a:lvl4pPr>
            <a:lvl5pPr marL="0" marR="0" lvl="4" indent="0" algn="r" rtl="0">
              <a:spcBef>
                <a:spcPts val="0"/>
              </a:spcBef>
              <a:buNone/>
              <a:defRPr sz="1200" b="0" i="0" u="none" strike="noStrike" cap="none">
                <a:solidFill>
                  <a:schemeClr val="dk1"/>
                </a:solidFill>
                <a:latin typeface="Corbel"/>
                <a:ea typeface="Corbel"/>
                <a:cs typeface="Corbel"/>
                <a:sym typeface="Corbel"/>
              </a:defRPr>
            </a:lvl5pPr>
            <a:lvl6pPr marL="0" marR="0" lvl="5" indent="0" algn="r" rtl="0">
              <a:spcBef>
                <a:spcPts val="0"/>
              </a:spcBef>
              <a:buNone/>
              <a:defRPr sz="1200" b="0" i="0" u="none" strike="noStrike" cap="none">
                <a:solidFill>
                  <a:schemeClr val="dk1"/>
                </a:solidFill>
                <a:latin typeface="Corbel"/>
                <a:ea typeface="Corbel"/>
                <a:cs typeface="Corbel"/>
                <a:sym typeface="Corbel"/>
              </a:defRPr>
            </a:lvl6pPr>
            <a:lvl7pPr marL="0" marR="0" lvl="6" indent="0" algn="r" rtl="0">
              <a:spcBef>
                <a:spcPts val="0"/>
              </a:spcBef>
              <a:buNone/>
              <a:defRPr sz="1200" b="0" i="0" u="none" strike="noStrike" cap="none">
                <a:solidFill>
                  <a:schemeClr val="dk1"/>
                </a:solidFill>
                <a:latin typeface="Corbel"/>
                <a:ea typeface="Corbel"/>
                <a:cs typeface="Corbel"/>
                <a:sym typeface="Corbel"/>
              </a:defRPr>
            </a:lvl7pPr>
            <a:lvl8pPr marL="0" marR="0" lvl="7" indent="0" algn="r" rtl="0">
              <a:spcBef>
                <a:spcPts val="0"/>
              </a:spcBef>
              <a:buNone/>
              <a:defRPr sz="1200" b="0" i="0" u="none" strike="noStrike" cap="none">
                <a:solidFill>
                  <a:schemeClr val="dk1"/>
                </a:solidFill>
                <a:latin typeface="Corbel"/>
                <a:ea typeface="Corbel"/>
                <a:cs typeface="Corbel"/>
                <a:sym typeface="Corbel"/>
              </a:defRPr>
            </a:lvl8pPr>
            <a:lvl9pPr marL="0" marR="0" lvl="8" indent="0" algn="r" rtl="0">
              <a:spcBef>
                <a:spcPts val="0"/>
              </a:spcBef>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omorrowsengineers.org.uk/students/meet-the-future-you-careers-qui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
          <p:cNvSpPr/>
          <p:nvPr/>
        </p:nvSpPr>
        <p:spPr>
          <a:xfrm>
            <a:off x="0" y="6856"/>
            <a:ext cx="12192000" cy="6858000"/>
          </a:xfrm>
          <a:prstGeom prst="rect">
            <a:avLst/>
          </a:prstGeom>
          <a:solidFill>
            <a:schemeClr val="l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 descr="Diagram, engineering drawing&#10;&#10;Description automatically generated"/>
          <p:cNvPicPr preferRelativeResize="0"/>
          <p:nvPr/>
        </p:nvPicPr>
        <p:blipFill rotWithShape="1">
          <a:blip r:embed="rId3">
            <a:alphaModFix/>
          </a:blip>
          <a:srcRect l="41152" b="1"/>
          <a:stretch/>
        </p:blipFill>
        <p:spPr>
          <a:xfrm>
            <a:off x="872064" y="857675"/>
            <a:ext cx="4593715" cy="5140669"/>
          </a:xfrm>
          <a:prstGeom prst="rect">
            <a:avLst/>
          </a:prstGeom>
          <a:noFill/>
          <a:ln>
            <a:noFill/>
          </a:ln>
        </p:spPr>
      </p:pic>
      <p:sp>
        <p:nvSpPr>
          <p:cNvPr id="95" name="Google Shape;95;p1"/>
          <p:cNvSpPr/>
          <p:nvPr/>
        </p:nvSpPr>
        <p:spPr>
          <a:xfrm>
            <a:off x="6089378" y="246887"/>
            <a:ext cx="5861321" cy="6377939"/>
          </a:xfrm>
          <a:prstGeom prst="rect">
            <a:avLst/>
          </a:prstGeom>
          <a:noFill/>
          <a:ln w="127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txBox="1">
            <a:spLocks noGrp="1"/>
          </p:cNvSpPr>
          <p:nvPr>
            <p:ph type="ctrTitle"/>
          </p:nvPr>
        </p:nvSpPr>
        <p:spPr>
          <a:xfrm>
            <a:off x="6736924" y="857674"/>
            <a:ext cx="4566230" cy="35907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5300"/>
              <a:buFont typeface="Corbel"/>
              <a:buNone/>
            </a:pPr>
            <a:r>
              <a:rPr lang="en-GB" sz="5300"/>
              <a:t>ENGINEERING </a:t>
            </a:r>
            <a:br>
              <a:rPr lang="en-GB" sz="5300"/>
            </a:br>
            <a:r>
              <a:rPr lang="en-GB" sz="5300"/>
              <a:t>TRANSITION WORK BOOKLET</a:t>
            </a:r>
            <a:endParaRPr/>
          </a:p>
        </p:txBody>
      </p:sp>
      <p:sp>
        <p:nvSpPr>
          <p:cNvPr id="97" name="Google Shape;97;p1"/>
          <p:cNvSpPr txBox="1">
            <a:spLocks noGrp="1"/>
          </p:cNvSpPr>
          <p:nvPr>
            <p:ph type="subTitle" idx="1"/>
          </p:nvPr>
        </p:nvSpPr>
        <p:spPr>
          <a:xfrm>
            <a:off x="6736924" y="4688430"/>
            <a:ext cx="4535850" cy="130991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80"/>
              <a:buNone/>
            </a:pPr>
            <a:r>
              <a:rPr lang="en-GB" sz="3600"/>
              <a:t>Miss Chester </a:t>
            </a:r>
            <a:endParaRPr/>
          </a:p>
        </p:txBody>
      </p:sp>
      <p:cxnSp>
        <p:nvCxnSpPr>
          <p:cNvPr id="98" name="Google Shape;98;p1"/>
          <p:cNvCxnSpPr/>
          <p:nvPr/>
        </p:nvCxnSpPr>
        <p:spPr>
          <a:xfrm>
            <a:off x="6736924" y="4552596"/>
            <a:ext cx="4215939" cy="0"/>
          </a:xfrm>
          <a:prstGeom prst="straightConnector1">
            <a:avLst/>
          </a:prstGeom>
          <a:noFill/>
          <a:ln w="10000" cap="flat" cmpd="sng">
            <a:solidFill>
              <a:schemeClr val="dk1"/>
            </a:solidFill>
            <a:prstDash val="solid"/>
            <a:round/>
            <a:headEnd type="none" w="sm" len="sm"/>
            <a:tailEnd type="none" w="sm" len="sm"/>
          </a:ln>
        </p:spPr>
      </p:cxnSp>
      <p:pic>
        <p:nvPicPr>
          <p:cNvPr id="99" name="Google Shape;99;p1"/>
          <p:cNvPicPr preferRelativeResize="0"/>
          <p:nvPr/>
        </p:nvPicPr>
        <p:blipFill rotWithShape="1">
          <a:blip r:embed="rId4">
            <a:alphaModFix/>
          </a:blip>
          <a:srcRect/>
          <a:stretch/>
        </p:blipFill>
        <p:spPr>
          <a:xfrm>
            <a:off x="6791687" y="5580077"/>
            <a:ext cx="4456702" cy="8365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GB"/>
              <a:t>Health and Safety</a:t>
            </a:r>
            <a:endParaRPr/>
          </a:p>
        </p:txBody>
      </p:sp>
      <p:graphicFrame>
        <p:nvGraphicFramePr>
          <p:cNvPr id="173" name="Google Shape;173;p10"/>
          <p:cNvGraphicFramePr/>
          <p:nvPr/>
        </p:nvGraphicFramePr>
        <p:xfrm>
          <a:off x="304800" y="1860082"/>
          <a:ext cx="3000000" cy="3000000"/>
        </p:xfrm>
        <a:graphic>
          <a:graphicData uri="http://schemas.openxmlformats.org/drawingml/2006/table">
            <a:tbl>
              <a:tblPr>
                <a:noFill/>
                <a:tableStyleId>{48D0BEA8-1F27-4197-87F9-470B8E417107}</a:tableStyleId>
              </a:tblPr>
              <a:tblGrid>
                <a:gridCol w="1905000">
                  <a:extLst>
                    <a:ext uri="{9D8B030D-6E8A-4147-A177-3AD203B41FA5}">
                      <a16:colId xmlns:a16="http://schemas.microsoft.com/office/drawing/2014/main" val="20000"/>
                    </a:ext>
                  </a:extLst>
                </a:gridCol>
                <a:gridCol w="9540250">
                  <a:extLst>
                    <a:ext uri="{9D8B030D-6E8A-4147-A177-3AD203B41FA5}">
                      <a16:colId xmlns:a16="http://schemas.microsoft.com/office/drawing/2014/main" val="20001"/>
                    </a:ext>
                  </a:extLst>
                </a:gridCol>
              </a:tblGrid>
              <a:tr h="387825">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Meaning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61875">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Health and Safety at Work etc Act 1974</a:t>
                      </a:r>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1875">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Reporting of Injuries, Diseases and Dangerous Occurrences Regulations 2013</a:t>
                      </a:r>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1875">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Personal Protective Equipment at Work Act 1992</a:t>
                      </a:r>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1875">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Control of Substances Hazardous to Health Regulations 2002</a:t>
                      </a:r>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61875">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Manual Handling Operations Regulations 1992</a:t>
                      </a:r>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74" name="Google Shape;174;p10"/>
          <p:cNvSpPr txBox="1"/>
          <p:nvPr/>
        </p:nvSpPr>
        <p:spPr>
          <a:xfrm>
            <a:off x="6096000" y="609600"/>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orbel"/>
                <a:ea typeface="Corbel"/>
                <a:cs typeface="Corbel"/>
                <a:sym typeface="Corbel"/>
              </a:rPr>
              <a:t>Task: </a:t>
            </a:r>
            <a:endParaRPr/>
          </a:p>
          <a:p>
            <a:pPr marL="0" marR="0" lvl="0" indent="0" algn="l" rtl="0">
              <a:spcBef>
                <a:spcPts val="0"/>
              </a:spcBef>
              <a:spcAft>
                <a:spcPts val="0"/>
              </a:spcAft>
              <a:buNone/>
            </a:pPr>
            <a:r>
              <a:rPr lang="en-GB" sz="1800">
                <a:solidFill>
                  <a:schemeClr val="dk1"/>
                </a:solidFill>
                <a:latin typeface="Corbel"/>
                <a:ea typeface="Corbel"/>
                <a:cs typeface="Corbel"/>
                <a:sym typeface="Corbel"/>
              </a:rPr>
              <a:t>Research and complete the table below. </a:t>
            </a:r>
            <a:endParaRPr/>
          </a:p>
          <a:p>
            <a:pPr marL="0" marR="0" lvl="0" indent="0" algn="l" rtl="0">
              <a:spcBef>
                <a:spcPts val="0"/>
              </a:spcBef>
              <a:spcAft>
                <a:spcPts val="0"/>
              </a:spcAft>
              <a:buNone/>
            </a:pPr>
            <a:r>
              <a:rPr lang="en-GB" sz="1800">
                <a:solidFill>
                  <a:schemeClr val="dk1"/>
                </a:solidFill>
                <a:latin typeface="Corbel"/>
                <a:ea typeface="Corbel"/>
                <a:cs typeface="Corbel"/>
                <a:sym typeface="Corbel"/>
              </a:rPr>
              <a:t>This will be really useful revision tool for you.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GB"/>
              <a:t>Material properties </a:t>
            </a:r>
            <a:endParaRPr/>
          </a:p>
        </p:txBody>
      </p:sp>
      <p:graphicFrame>
        <p:nvGraphicFramePr>
          <p:cNvPr id="180" name="Google Shape;180;p11"/>
          <p:cNvGraphicFramePr/>
          <p:nvPr/>
        </p:nvGraphicFramePr>
        <p:xfrm>
          <a:off x="304800" y="1860082"/>
          <a:ext cx="3000000" cy="3000000"/>
        </p:xfrm>
        <a:graphic>
          <a:graphicData uri="http://schemas.openxmlformats.org/drawingml/2006/table">
            <a:tbl>
              <a:tblPr>
                <a:noFill/>
                <a:tableStyleId>{48D0BEA8-1F27-4197-87F9-470B8E417107}</a:tableStyleId>
              </a:tblPr>
              <a:tblGrid>
                <a:gridCol w="1189150">
                  <a:extLst>
                    <a:ext uri="{9D8B030D-6E8A-4147-A177-3AD203B41FA5}">
                      <a16:colId xmlns:a16="http://schemas.microsoft.com/office/drawing/2014/main" val="20000"/>
                    </a:ext>
                  </a:extLst>
                </a:gridCol>
                <a:gridCol w="1819775">
                  <a:extLst>
                    <a:ext uri="{9D8B030D-6E8A-4147-A177-3AD203B41FA5}">
                      <a16:colId xmlns:a16="http://schemas.microsoft.com/office/drawing/2014/main" val="20001"/>
                    </a:ext>
                  </a:extLst>
                </a:gridCol>
                <a:gridCol w="2138600">
                  <a:extLst>
                    <a:ext uri="{9D8B030D-6E8A-4147-A177-3AD203B41FA5}">
                      <a16:colId xmlns:a16="http://schemas.microsoft.com/office/drawing/2014/main" val="20002"/>
                    </a:ext>
                  </a:extLst>
                </a:gridCol>
                <a:gridCol w="2138600">
                  <a:extLst>
                    <a:ext uri="{9D8B030D-6E8A-4147-A177-3AD203B41FA5}">
                      <a16:colId xmlns:a16="http://schemas.microsoft.com/office/drawing/2014/main" val="20003"/>
                    </a:ext>
                  </a:extLst>
                </a:gridCol>
                <a:gridCol w="2138600">
                  <a:extLst>
                    <a:ext uri="{9D8B030D-6E8A-4147-A177-3AD203B41FA5}">
                      <a16:colId xmlns:a16="http://schemas.microsoft.com/office/drawing/2014/main" val="20004"/>
                    </a:ext>
                  </a:extLst>
                </a:gridCol>
                <a:gridCol w="2138600">
                  <a:extLst>
                    <a:ext uri="{9D8B030D-6E8A-4147-A177-3AD203B41FA5}">
                      <a16:colId xmlns:a16="http://schemas.microsoft.com/office/drawing/2014/main" val="20005"/>
                    </a:ext>
                  </a:extLst>
                </a:gridCol>
              </a:tblGrid>
              <a:tr h="387825">
                <a:tc>
                  <a:txBody>
                    <a:bodyPr/>
                    <a:lstStyle/>
                    <a:p>
                      <a:pPr marL="0" marR="0" lvl="0" indent="0" algn="l" rtl="0">
                        <a:lnSpc>
                          <a:spcPct val="115000"/>
                        </a:lnSpc>
                        <a:spcBef>
                          <a:spcPts val="0"/>
                        </a:spcBef>
                        <a:spcAft>
                          <a:spcPts val="0"/>
                        </a:spcAft>
                        <a:buNone/>
                      </a:pPr>
                      <a:r>
                        <a:rPr lang="en-GB" sz="1100"/>
                        <a:t>Properties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Mechanical/physical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Meaning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Properties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Mechanical/physical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Meaning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61875">
                <a:tc>
                  <a:txBody>
                    <a:bodyPr/>
                    <a:lstStyle/>
                    <a:p>
                      <a:pPr marL="0" marR="0" lvl="0" indent="0" algn="l" rtl="0">
                        <a:lnSpc>
                          <a:spcPct val="115000"/>
                        </a:lnSpc>
                        <a:spcBef>
                          <a:spcPts val="0"/>
                        </a:spcBef>
                        <a:spcAft>
                          <a:spcPts val="0"/>
                        </a:spcAft>
                        <a:buNone/>
                      </a:pPr>
                      <a:r>
                        <a:rPr lang="en-GB" sz="1100"/>
                        <a:t>Shear</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Tensile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1875">
                <a:tc>
                  <a:txBody>
                    <a:bodyPr/>
                    <a:lstStyle/>
                    <a:p>
                      <a:pPr marL="0" marR="0" lvl="0" indent="0" algn="l" rtl="0">
                        <a:lnSpc>
                          <a:spcPct val="115000"/>
                        </a:lnSpc>
                        <a:spcBef>
                          <a:spcPts val="0"/>
                        </a:spcBef>
                        <a:spcAft>
                          <a:spcPts val="0"/>
                        </a:spcAft>
                        <a:buNone/>
                      </a:pPr>
                      <a:r>
                        <a:rPr lang="en-GB" sz="1100"/>
                        <a:t>Electrical  conductor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Thermal insulator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1875">
                <a:tc>
                  <a:txBody>
                    <a:bodyPr/>
                    <a:lstStyle/>
                    <a:p>
                      <a:pPr marL="0" marR="0" lvl="0" indent="0" algn="l" rtl="0">
                        <a:lnSpc>
                          <a:spcPct val="115000"/>
                        </a:lnSpc>
                        <a:spcBef>
                          <a:spcPts val="0"/>
                        </a:spcBef>
                        <a:spcAft>
                          <a:spcPts val="0"/>
                        </a:spcAft>
                        <a:buNone/>
                      </a:pPr>
                      <a:r>
                        <a:rPr lang="en-GB" sz="1100"/>
                        <a:t>Hardness</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Electrical insulator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1875">
                <a:tc>
                  <a:txBody>
                    <a:bodyPr/>
                    <a:lstStyle/>
                    <a:p>
                      <a:pPr marL="0" marR="0" lvl="0" indent="0" algn="l" rtl="0">
                        <a:lnSpc>
                          <a:spcPct val="115000"/>
                        </a:lnSpc>
                        <a:spcBef>
                          <a:spcPts val="0"/>
                        </a:spcBef>
                        <a:spcAft>
                          <a:spcPts val="0"/>
                        </a:spcAft>
                        <a:buNone/>
                      </a:pPr>
                      <a:r>
                        <a:rPr lang="en-GB" sz="1100"/>
                        <a:t>Thermal conductor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Torsional</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61875">
                <a:tc>
                  <a:txBody>
                    <a:bodyPr/>
                    <a:lstStyle/>
                    <a:p>
                      <a:pPr marL="0" marR="0" lvl="0" indent="0" algn="l" rtl="0">
                        <a:lnSpc>
                          <a:spcPct val="115000"/>
                        </a:lnSpc>
                        <a:spcBef>
                          <a:spcPts val="0"/>
                        </a:spcBef>
                        <a:spcAft>
                          <a:spcPts val="0"/>
                        </a:spcAft>
                        <a:buNone/>
                      </a:pPr>
                      <a:r>
                        <a:rPr lang="en-GB" sz="1100"/>
                        <a:t>Compressive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t>Ductility </a:t>
                      </a: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a:latin typeface="Arial"/>
                        <a:ea typeface="Arial"/>
                        <a:cs typeface="Arial"/>
                        <a:sym typeface="Arial"/>
                      </a:endParaRPr>
                    </a:p>
                  </a:txBody>
                  <a:tcPr marL="62300" marR="62300" marT="62300" marB="623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1" name="Google Shape;181;p11"/>
          <p:cNvSpPr txBox="1"/>
          <p:nvPr/>
        </p:nvSpPr>
        <p:spPr>
          <a:xfrm>
            <a:off x="6096000" y="609600"/>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orbel"/>
                <a:ea typeface="Corbel"/>
                <a:cs typeface="Corbel"/>
                <a:sym typeface="Corbel"/>
              </a:rPr>
              <a:t>Task: </a:t>
            </a:r>
            <a:endParaRPr/>
          </a:p>
          <a:p>
            <a:pPr marL="0" marR="0" lvl="0" indent="0" algn="l" rtl="0">
              <a:spcBef>
                <a:spcPts val="0"/>
              </a:spcBef>
              <a:spcAft>
                <a:spcPts val="0"/>
              </a:spcAft>
              <a:buNone/>
            </a:pPr>
            <a:r>
              <a:rPr lang="en-GB" sz="1800">
                <a:solidFill>
                  <a:schemeClr val="dk1"/>
                </a:solidFill>
                <a:latin typeface="Corbel"/>
                <a:ea typeface="Corbel"/>
                <a:cs typeface="Corbel"/>
                <a:sym typeface="Corbel"/>
              </a:rPr>
              <a:t>Research and complete the table below. </a:t>
            </a:r>
            <a:endParaRPr/>
          </a:p>
          <a:p>
            <a:pPr marL="0" marR="0" lvl="0" indent="0" algn="l" rtl="0">
              <a:spcBef>
                <a:spcPts val="0"/>
              </a:spcBef>
              <a:spcAft>
                <a:spcPts val="0"/>
              </a:spcAft>
              <a:buNone/>
            </a:pPr>
            <a:r>
              <a:rPr lang="en-GB" sz="1800">
                <a:solidFill>
                  <a:schemeClr val="dk1"/>
                </a:solidFill>
                <a:latin typeface="Corbel"/>
                <a:ea typeface="Corbel"/>
                <a:cs typeface="Corbel"/>
                <a:sym typeface="Corbel"/>
              </a:rPr>
              <a:t>This will be really useful revision tool for you.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1143000" y="449180"/>
            <a:ext cx="9875520"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NEA- Covid 19 Design Challenge </a:t>
            </a:r>
            <a:endParaRPr/>
          </a:p>
        </p:txBody>
      </p:sp>
      <p:sp>
        <p:nvSpPr>
          <p:cNvPr id="187" name="Google Shape;187;p12"/>
          <p:cNvSpPr txBox="1"/>
          <p:nvPr/>
        </p:nvSpPr>
        <p:spPr>
          <a:xfrm>
            <a:off x="558890" y="1626275"/>
            <a:ext cx="289798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orbel"/>
                <a:ea typeface="Corbel"/>
                <a:cs typeface="Corbel"/>
                <a:sym typeface="Corbel"/>
              </a:rPr>
              <a:t>Task: </a:t>
            </a:r>
            <a:endParaRPr/>
          </a:p>
          <a:p>
            <a:pPr marL="0" marR="0" lvl="0" indent="0" algn="l" rtl="0">
              <a:spcBef>
                <a:spcPts val="0"/>
              </a:spcBef>
              <a:spcAft>
                <a:spcPts val="0"/>
              </a:spcAft>
              <a:buNone/>
            </a:pPr>
            <a:r>
              <a:rPr lang="en-GB" sz="1400">
                <a:solidFill>
                  <a:schemeClr val="dk1"/>
                </a:solidFill>
                <a:latin typeface="Corbel"/>
                <a:ea typeface="Corbel"/>
                <a:cs typeface="Corbel"/>
                <a:sym typeface="Corbel"/>
              </a:rPr>
              <a:t>Design a product that will help people in one of the following contexts: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orbel"/>
                <a:ea typeface="Corbel"/>
                <a:cs typeface="Corbel"/>
                <a:sym typeface="Corbel"/>
              </a:rPr>
              <a:t>Home office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orbel"/>
                <a:ea typeface="Corbel"/>
                <a:cs typeface="Corbel"/>
                <a:sym typeface="Corbel"/>
              </a:rPr>
              <a:t>Family Living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orbel"/>
                <a:ea typeface="Corbel"/>
                <a:cs typeface="Corbel"/>
                <a:sym typeface="Corbel"/>
              </a:rPr>
              <a:t>Boredom</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orbel"/>
                <a:ea typeface="Corbel"/>
                <a:cs typeface="Corbel"/>
                <a:sym typeface="Corbel"/>
              </a:rPr>
              <a:t>Home exercising </a:t>
            </a:r>
            <a:endParaRPr/>
          </a:p>
          <a:p>
            <a:pPr marL="285750" marR="0" lvl="0" indent="-285750" algn="l" rtl="0">
              <a:spcBef>
                <a:spcPts val="0"/>
              </a:spcBef>
              <a:spcAft>
                <a:spcPts val="0"/>
              </a:spcAft>
              <a:buClr>
                <a:schemeClr val="dk1"/>
              </a:buClr>
              <a:buSzPts val="1400"/>
              <a:buFont typeface="Arial"/>
              <a:buChar char="•"/>
            </a:pPr>
            <a:r>
              <a:rPr lang="en-GB" sz="1400">
                <a:solidFill>
                  <a:schemeClr val="dk1"/>
                </a:solidFill>
                <a:latin typeface="Corbel"/>
                <a:ea typeface="Corbel"/>
                <a:cs typeface="Corbel"/>
                <a:sym typeface="Corbel"/>
              </a:rPr>
              <a:t>Social distancing </a:t>
            </a:r>
            <a:endParaRPr/>
          </a:p>
        </p:txBody>
      </p:sp>
      <p:sp>
        <p:nvSpPr>
          <p:cNvPr id="188" name="Google Shape;188;p12"/>
          <p:cNvSpPr txBox="1"/>
          <p:nvPr/>
        </p:nvSpPr>
        <p:spPr>
          <a:xfrm>
            <a:off x="558890" y="3657600"/>
            <a:ext cx="3114752"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orbel"/>
                <a:ea typeface="Corbel"/>
                <a:cs typeface="Corbel"/>
                <a:sym typeface="Corbel"/>
              </a:rPr>
              <a:t>Part: </a:t>
            </a:r>
            <a:endParaRPr/>
          </a:p>
          <a:p>
            <a:pPr marL="342900" marR="0" lvl="0" indent="-342900" algn="l" rtl="0">
              <a:spcBef>
                <a:spcPts val="0"/>
              </a:spcBef>
              <a:spcAft>
                <a:spcPts val="0"/>
              </a:spcAft>
              <a:buClr>
                <a:schemeClr val="dk1"/>
              </a:buClr>
              <a:buSzPts val="1400"/>
              <a:buFont typeface="Corbel"/>
              <a:buAutoNum type="arabicPeriod"/>
            </a:pPr>
            <a:r>
              <a:rPr lang="en-GB" sz="1400">
                <a:solidFill>
                  <a:schemeClr val="dk1"/>
                </a:solidFill>
                <a:latin typeface="Corbel"/>
                <a:ea typeface="Corbel"/>
                <a:cs typeface="Corbel"/>
                <a:sym typeface="Corbel"/>
              </a:rPr>
              <a:t>1 page introducing what context you are designing for and research on the problem </a:t>
            </a:r>
            <a:endParaRPr/>
          </a:p>
          <a:p>
            <a:pPr marL="342900" marR="0" lvl="0" indent="-342900" algn="l" rtl="0">
              <a:spcBef>
                <a:spcPts val="0"/>
              </a:spcBef>
              <a:spcAft>
                <a:spcPts val="0"/>
              </a:spcAft>
              <a:buClr>
                <a:schemeClr val="dk1"/>
              </a:buClr>
              <a:buSzPts val="1400"/>
              <a:buFont typeface="Corbel"/>
              <a:buAutoNum type="arabicPeriod"/>
            </a:pPr>
            <a:r>
              <a:rPr lang="en-GB" sz="1400">
                <a:solidFill>
                  <a:schemeClr val="dk1"/>
                </a:solidFill>
                <a:latin typeface="Corbel"/>
                <a:ea typeface="Corbel"/>
                <a:cs typeface="Corbel"/>
                <a:sym typeface="Corbel"/>
              </a:rPr>
              <a:t>1 page displaying your different ideas explaining your problem solving. Draft multiple ideas to show creative process </a:t>
            </a:r>
            <a:endParaRPr/>
          </a:p>
          <a:p>
            <a:pPr marL="342900" marR="0" lvl="0" indent="-342900" algn="l" rtl="0">
              <a:spcBef>
                <a:spcPts val="0"/>
              </a:spcBef>
              <a:spcAft>
                <a:spcPts val="0"/>
              </a:spcAft>
              <a:buClr>
                <a:schemeClr val="dk1"/>
              </a:buClr>
              <a:buSzPts val="1400"/>
              <a:buFont typeface="Corbel"/>
              <a:buAutoNum type="arabicPeriod"/>
            </a:pPr>
            <a:r>
              <a:rPr lang="en-GB" sz="1400">
                <a:solidFill>
                  <a:schemeClr val="dk1"/>
                </a:solidFill>
                <a:latin typeface="Corbel"/>
                <a:ea typeface="Corbel"/>
                <a:cs typeface="Corbel"/>
                <a:sym typeface="Corbel"/>
              </a:rPr>
              <a:t>1 page communicating your best and final design. Make sure to include some text to help communicate your genius idea with details on materials, sizes etc  </a:t>
            </a:r>
            <a:endParaRPr/>
          </a:p>
        </p:txBody>
      </p:sp>
      <p:sp>
        <p:nvSpPr>
          <p:cNvPr id="189" name="Google Shape;189;p12"/>
          <p:cNvSpPr/>
          <p:nvPr/>
        </p:nvSpPr>
        <p:spPr>
          <a:xfrm>
            <a:off x="3673642" y="1443789"/>
            <a:ext cx="8175889" cy="510691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orbel"/>
                <a:ea typeface="Corbel"/>
                <a:cs typeface="Corbel"/>
                <a:sym typeface="Corbel"/>
              </a:rPr>
              <a:t>1 page introducing what context you are designing for and research on the problem </a:t>
            </a:r>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1143000" y="449180"/>
            <a:ext cx="9875520"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NEA- Covid 19 Design Challenge </a:t>
            </a:r>
            <a:endParaRPr/>
          </a:p>
        </p:txBody>
      </p:sp>
      <p:sp>
        <p:nvSpPr>
          <p:cNvPr id="195" name="Google Shape;195;p13"/>
          <p:cNvSpPr/>
          <p:nvPr/>
        </p:nvSpPr>
        <p:spPr>
          <a:xfrm>
            <a:off x="385011" y="1459832"/>
            <a:ext cx="11470104" cy="506930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orbel"/>
                <a:ea typeface="Corbel"/>
                <a:cs typeface="Corbel"/>
                <a:sym typeface="Corbel"/>
              </a:rPr>
              <a:t>1 page displaying your different ideas explaining your problem solving. Draft multiple ideas to show creative process </a:t>
            </a:r>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143000" y="449180"/>
            <a:ext cx="9875520"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NEA- Covid 19 Design Challenge </a:t>
            </a:r>
            <a:endParaRPr/>
          </a:p>
        </p:txBody>
      </p:sp>
      <p:sp>
        <p:nvSpPr>
          <p:cNvPr id="201" name="Google Shape;201;p14"/>
          <p:cNvSpPr/>
          <p:nvPr/>
        </p:nvSpPr>
        <p:spPr>
          <a:xfrm>
            <a:off x="385011" y="1459832"/>
            <a:ext cx="11470104" cy="506930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orbel"/>
                <a:ea typeface="Corbel"/>
                <a:cs typeface="Corbel"/>
                <a:sym typeface="Corbel"/>
              </a:rPr>
              <a:t>1 page communicating your best and final design. Make sure to include some text to help communicate your genius idea with details on materials, sizes etc  </a:t>
            </a:r>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a:p>
            <a:pPr marL="0" marR="0" lvl="0" indent="0" algn="ctr" rtl="0">
              <a:spcBef>
                <a:spcPts val="0"/>
              </a:spcBef>
              <a:spcAft>
                <a:spcPts val="0"/>
              </a:spcAft>
              <a:buClr>
                <a:schemeClr val="dk1"/>
              </a:buClr>
              <a:buSzPts val="1400"/>
              <a:buFont typeface="Corbel"/>
              <a:buNone/>
            </a:pPr>
            <a:endParaRPr sz="1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GB"/>
              <a:t>How to be prepared for Engineering</a:t>
            </a:r>
            <a:endParaRPr/>
          </a:p>
        </p:txBody>
      </p:sp>
      <p:sp>
        <p:nvSpPr>
          <p:cNvPr id="105" name="Google Shape;105;p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fontScale="92500" lnSpcReduction="10000"/>
          </a:bodyPr>
          <a:lstStyle/>
          <a:p>
            <a:pPr marL="45720" lvl="0" indent="0" algn="l" rtl="0">
              <a:lnSpc>
                <a:spcPct val="90000"/>
              </a:lnSpc>
              <a:spcBef>
                <a:spcPts val="0"/>
              </a:spcBef>
              <a:spcAft>
                <a:spcPts val="0"/>
              </a:spcAft>
              <a:buSzPct val="80000"/>
              <a:buNone/>
            </a:pPr>
            <a:r>
              <a:rPr lang="en-GB" b="0" i="0" u="none" strike="noStrike">
                <a:solidFill>
                  <a:srgbClr val="000000"/>
                </a:solidFill>
                <a:latin typeface="Twentieth Century"/>
                <a:ea typeface="Twentieth Century"/>
                <a:cs typeface="Twentieth Century"/>
                <a:sym typeface="Twentieth Century"/>
              </a:rPr>
              <a:t>For your first lesson… We expect you to have the following: </a:t>
            </a:r>
            <a:r>
              <a:rPr lang="en-GB" b="0" i="0">
                <a:solidFill>
                  <a:srgbClr val="000000"/>
                </a:solidFill>
                <a:latin typeface="Twentieth Century"/>
                <a:ea typeface="Twentieth Century"/>
                <a:cs typeface="Twentieth Century"/>
                <a:sym typeface="Twentieth Century"/>
              </a:rPr>
              <a:t>​</a:t>
            </a:r>
            <a:endParaRPr b="0" i="0">
              <a:solidFill>
                <a:srgbClr val="000000"/>
              </a:solidFill>
              <a:latin typeface="Quattrocento Sans"/>
              <a:ea typeface="Quattrocento Sans"/>
              <a:cs typeface="Quattrocento Sans"/>
              <a:sym typeface="Quattrocento Sans"/>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A level arched folder (thicker folder) – labelled with your name on and Engineering (spelt correctly). </a:t>
            </a:r>
            <a:r>
              <a:rPr lang="en-GB" b="0" i="0">
                <a:solidFill>
                  <a:srgbClr val="000000"/>
                </a:solidFill>
                <a:latin typeface="Twentieth Century"/>
                <a:ea typeface="Twentieth Century"/>
                <a:cs typeface="Twentieth Century"/>
                <a:sym typeface="Twentieth Century"/>
              </a:rPr>
              <a:t>​</a:t>
            </a:r>
            <a:endParaRPr b="0" i="0">
              <a:solidFill>
                <a:srgbClr val="000000"/>
              </a:solidFill>
              <a:latin typeface="Arial"/>
              <a:ea typeface="Arial"/>
              <a:cs typeface="Arial"/>
              <a:sym typeface="Arial"/>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A scientific calculator </a:t>
            </a:r>
            <a:r>
              <a:rPr lang="en-GB" b="0" i="0">
                <a:solidFill>
                  <a:srgbClr val="000000"/>
                </a:solidFill>
                <a:latin typeface="Twentieth Century"/>
                <a:ea typeface="Twentieth Century"/>
                <a:cs typeface="Twentieth Century"/>
                <a:sym typeface="Twentieth Century"/>
              </a:rPr>
              <a:t>​</a:t>
            </a:r>
            <a:endParaRPr b="0" i="0">
              <a:solidFill>
                <a:srgbClr val="000000"/>
              </a:solidFill>
              <a:latin typeface="Arial"/>
              <a:ea typeface="Arial"/>
              <a:cs typeface="Arial"/>
              <a:sym typeface="Arial"/>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Your own lined paper</a:t>
            </a:r>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Plenty of plastic wallets. </a:t>
            </a:r>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A pencil case with the usual Pen, Pencil, Ruler, Pencil Sharper, Compass, Rubber and Highlighters </a:t>
            </a:r>
            <a:endParaRPr b="0" i="0">
              <a:solidFill>
                <a:srgbClr val="000000"/>
              </a:solidFill>
              <a:latin typeface="Arial"/>
              <a:ea typeface="Arial"/>
              <a:cs typeface="Arial"/>
              <a:sym typeface="Arial"/>
            </a:endParaRPr>
          </a:p>
          <a:p>
            <a:pPr marL="228600" lvl="0" indent="-182880" algn="l" rtl="0">
              <a:lnSpc>
                <a:spcPct val="90000"/>
              </a:lnSpc>
              <a:spcBef>
                <a:spcPts val="1400"/>
              </a:spcBef>
              <a:spcAft>
                <a:spcPts val="0"/>
              </a:spcAft>
              <a:buSzPct val="80000"/>
              <a:buFont typeface="Arial"/>
              <a:buChar char="•"/>
            </a:pPr>
            <a:r>
              <a:rPr lang="en-GB" b="0" i="0" u="none" strike="noStrike">
                <a:solidFill>
                  <a:srgbClr val="000000"/>
                </a:solidFill>
                <a:latin typeface="Twentieth Century"/>
                <a:ea typeface="Twentieth Century"/>
                <a:cs typeface="Twentieth Century"/>
                <a:sym typeface="Twentieth Century"/>
              </a:rPr>
              <a:t>Your task homework contained in this booklet</a:t>
            </a:r>
            <a:endParaRPr b="0" i="0">
              <a:solidFill>
                <a:srgbClr val="000000"/>
              </a:solidFill>
              <a:latin typeface="Quattrocento Sans"/>
              <a:ea typeface="Quattrocento Sans"/>
              <a:cs typeface="Quattrocento Sans"/>
              <a:sym typeface="Quattrocento Sans"/>
            </a:endParaRPr>
          </a:p>
          <a:p>
            <a:pPr marL="45720" lvl="0" indent="0" algn="l" rtl="0">
              <a:lnSpc>
                <a:spcPct val="90000"/>
              </a:lnSpc>
              <a:spcBef>
                <a:spcPts val="1400"/>
              </a:spcBef>
              <a:spcAft>
                <a:spcPts val="0"/>
              </a:spcAft>
              <a:buSzPct val="80000"/>
              <a:buNone/>
            </a:pPr>
            <a:r>
              <a:rPr lang="en-GB" b="0" i="0" u="none" strike="noStrike">
                <a:solidFill>
                  <a:srgbClr val="000000"/>
                </a:solidFill>
                <a:latin typeface="Twentieth Century"/>
                <a:ea typeface="Twentieth Century"/>
                <a:cs typeface="Twentieth Century"/>
                <a:sym typeface="Twentieth Century"/>
              </a:rPr>
              <a:t>Well done! You’re all set ready to embark on your Level 3 Engineering course.  We look forward to seeing you in September!</a:t>
            </a:r>
            <a:endParaRPr b="0" i="0">
              <a:solidFill>
                <a:srgbClr val="000000"/>
              </a:solidFill>
              <a:latin typeface="Quattrocento Sans"/>
              <a:ea typeface="Quattrocento Sans"/>
              <a:cs typeface="Quattrocento Sans"/>
              <a:sym typeface="Quattrocento Sans"/>
            </a:endParaRPr>
          </a:p>
          <a:p>
            <a:pPr marL="228600" lvl="0" indent="-79502" algn="l" rtl="0">
              <a:lnSpc>
                <a:spcPct val="90000"/>
              </a:lnSpc>
              <a:spcBef>
                <a:spcPts val="1400"/>
              </a:spcBef>
              <a:spcAft>
                <a:spcPts val="0"/>
              </a:spcAft>
              <a:buSzPct val="8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1143000" y="381000"/>
            <a:ext cx="9875520"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What will I learn? </a:t>
            </a:r>
            <a:endParaRPr/>
          </a:p>
        </p:txBody>
      </p:sp>
      <p:graphicFrame>
        <p:nvGraphicFramePr>
          <p:cNvPr id="111" name="Google Shape;111;p3"/>
          <p:cNvGraphicFramePr/>
          <p:nvPr/>
        </p:nvGraphicFramePr>
        <p:xfrm>
          <a:off x="518160" y="1630680"/>
          <a:ext cx="3000000" cy="3000000"/>
        </p:xfrm>
        <a:graphic>
          <a:graphicData uri="http://schemas.openxmlformats.org/drawingml/2006/table">
            <a:tbl>
              <a:tblPr firstRow="1" bandRow="1">
                <a:noFill/>
                <a:tableStyleId>{20DFF8DC-465A-4960-B904-C2F94FE386D8}</a:tableStyleId>
              </a:tblPr>
              <a:tblGrid>
                <a:gridCol w="1060500">
                  <a:extLst>
                    <a:ext uri="{9D8B030D-6E8A-4147-A177-3AD203B41FA5}">
                      <a16:colId xmlns:a16="http://schemas.microsoft.com/office/drawing/2014/main" val="20000"/>
                    </a:ext>
                  </a:extLst>
                </a:gridCol>
                <a:gridCol w="102018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GB" sz="1400" b="0" u="none" strike="noStrike" cap="none"/>
                        <a:t>Unit 1 </a:t>
                      </a:r>
                      <a:endParaRPr/>
                    </a:p>
                  </a:txBody>
                  <a:tcPr marL="91450" marR="91450" marT="45725" marB="45725"/>
                </a:tc>
                <a:tc>
                  <a:txBody>
                    <a:bodyPr/>
                    <a:lstStyle/>
                    <a:p>
                      <a:pPr marL="0" marR="0" lvl="0" indent="0" algn="l" rtl="0">
                        <a:spcBef>
                          <a:spcPts val="0"/>
                        </a:spcBef>
                        <a:spcAft>
                          <a:spcPts val="0"/>
                        </a:spcAft>
                        <a:buNone/>
                      </a:pPr>
                      <a:r>
                        <a:rPr lang="en-GB" sz="1400" b="0" i="0" u="none" strike="noStrike">
                          <a:solidFill>
                            <a:schemeClr val="dk1"/>
                          </a:solidFill>
                          <a:latin typeface="Corbel"/>
                          <a:ea typeface="Corbel"/>
                          <a:cs typeface="Corbel"/>
                          <a:sym typeface="Corbel"/>
                        </a:rPr>
                        <a:t>You will be assessed through a number of short- and long-answer problem-solving questions. Learners will need to explore and relate to the engineering contexts and data presented. Assessment will focus on your ability to solve problems that require individual and combined application of mathematical techniques, and electrical, electronic and mechanical principles to solve engineering problems. </a:t>
                      </a:r>
                      <a:endParaRPr sz="1400" b="0" u="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400" b="0"/>
                        <a:t>Unit 2</a:t>
                      </a:r>
                      <a:endParaRPr/>
                    </a:p>
                  </a:txBody>
                  <a:tcPr marL="91450" marR="91450" marT="45725" marB="45725"/>
                </a:tc>
                <a:tc>
                  <a:txBody>
                    <a:bodyPr/>
                    <a:lstStyle/>
                    <a:p>
                      <a:pPr marL="0" marR="0" lvl="0" indent="0" algn="l" rtl="0">
                        <a:spcBef>
                          <a:spcPts val="0"/>
                        </a:spcBef>
                        <a:spcAft>
                          <a:spcPts val="0"/>
                        </a:spcAft>
                        <a:buNone/>
                      </a:pPr>
                      <a:r>
                        <a:rPr lang="en-GB" sz="1400" b="0" i="0" u="none" strike="noStrike">
                          <a:solidFill>
                            <a:schemeClr val="dk1"/>
                          </a:solidFill>
                          <a:latin typeface="Corbel"/>
                          <a:ea typeface="Corbel"/>
                          <a:cs typeface="Corbel"/>
                          <a:sym typeface="Corbel"/>
                        </a:rPr>
                        <a:t>You will examine common engineering processes, including health and safety legislation, regulations that apply to these processes and how individual and team performance can be affected by human factors. You will learn the principles of another important process, engineering drawing, and develop two-dimensional (2D) computer-aided drawing skills while producing orthographic projections and circuit diagrams. Finally, you will work as a team member and team leader to apply a range of practical engineering processes to manufacture a batch of an engineered product or to safely deliver a batch of an engineering service. </a:t>
                      </a:r>
                      <a:endParaRPr sz="1400" b="0" u="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400" b="0"/>
                        <a:t>Unit 3</a:t>
                      </a:r>
                      <a:endParaRPr/>
                    </a:p>
                  </a:txBody>
                  <a:tcPr marL="91450" marR="91450" marT="45725" marB="45725"/>
                </a:tc>
                <a:tc>
                  <a:txBody>
                    <a:bodyPr/>
                    <a:lstStyle/>
                    <a:p>
                      <a:pPr marL="0" marR="0" lvl="0" indent="0" algn="l" rtl="0">
                        <a:spcBef>
                          <a:spcPts val="0"/>
                        </a:spcBef>
                        <a:spcAft>
                          <a:spcPts val="0"/>
                        </a:spcAft>
                        <a:buNone/>
                      </a:pPr>
                      <a:r>
                        <a:rPr lang="en-GB" sz="1400" b="0" i="0" u="none" strike="noStrike">
                          <a:solidFill>
                            <a:schemeClr val="dk1"/>
                          </a:solidFill>
                          <a:latin typeface="Corbel"/>
                          <a:ea typeface="Corbel"/>
                          <a:cs typeface="Corbel"/>
                          <a:sym typeface="Corbel"/>
                        </a:rPr>
                        <a:t>Engineering products are designed as a result of the identification of a need or opportunity, and then engineers using creative skills and technical knowledge to devise and deliver a new design or improvements to an existing design. For example, advances in the development of fuels led to the first internal combustion engine, and engineers have been improving its design ever since. In this unit, you will examine what tri</a:t>
                      </a:r>
                      <a:r>
                        <a:rPr lang="en-GB" sz="1400" b="0" i="0" u="none">
                          <a:solidFill>
                            <a:schemeClr val="dk1"/>
                          </a:solidFill>
                          <a:latin typeface="Corbel"/>
                          <a:ea typeface="Corbel"/>
                          <a:cs typeface="Corbel"/>
                          <a:sym typeface="Corbel"/>
                        </a:rPr>
                        <a:t>g</a:t>
                      </a:r>
                      <a:r>
                        <a:rPr lang="en-GB" sz="1400" b="0" i="0" u="none" strike="noStrike">
                          <a:solidFill>
                            <a:schemeClr val="dk1"/>
                          </a:solidFill>
                          <a:latin typeface="Corbel"/>
                          <a:ea typeface="Corbel"/>
                          <a:cs typeface="Corbel"/>
                          <a:sym typeface="Corbel"/>
                        </a:rPr>
                        <a:t>gers changes in the design of engineering products and the typical challenges that engineers face, such as designing out safety risks. You will learn how material properties and manufacturing processes impact on the design of an engineering product. Finally, you will use an iterative process to develop a design for an engineering product by interpreting a brief, producing initial ideas and then communicating and justifying your su</a:t>
                      </a:r>
                      <a:r>
                        <a:rPr lang="en-GB" sz="1400" b="0" i="0" u="none">
                          <a:solidFill>
                            <a:schemeClr val="dk1"/>
                          </a:solidFill>
                          <a:latin typeface="Corbel"/>
                          <a:ea typeface="Corbel"/>
                          <a:cs typeface="Corbel"/>
                          <a:sym typeface="Corbel"/>
                        </a:rPr>
                        <a:t>gg</a:t>
                      </a:r>
                      <a:r>
                        <a:rPr lang="en-GB" sz="1400" b="0" i="0" u="none" strike="noStrike">
                          <a:solidFill>
                            <a:schemeClr val="dk1"/>
                          </a:solidFill>
                          <a:latin typeface="Corbel"/>
                          <a:ea typeface="Corbel"/>
                          <a:cs typeface="Corbel"/>
                          <a:sym typeface="Corbel"/>
                        </a:rPr>
                        <a:t>ested solution. </a:t>
                      </a:r>
                      <a:endParaRPr sz="1400" b="0" u="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400" b="0"/>
                        <a:t>Unit 45</a:t>
                      </a:r>
                      <a:endParaRPr/>
                    </a:p>
                  </a:txBody>
                  <a:tcPr marL="91450" marR="91450" marT="45725" marB="45725"/>
                </a:tc>
                <a:tc>
                  <a:txBody>
                    <a:bodyPr/>
                    <a:lstStyle/>
                    <a:p>
                      <a:pPr marL="0" marR="0" lvl="0" indent="0" algn="l" rtl="0">
                        <a:spcBef>
                          <a:spcPts val="0"/>
                        </a:spcBef>
                        <a:spcAft>
                          <a:spcPts val="0"/>
                        </a:spcAft>
                        <a:buNone/>
                      </a:pPr>
                      <a:r>
                        <a:rPr lang="en-GB" sz="1400" b="0" i="0" u="none" strike="noStrike">
                          <a:solidFill>
                            <a:schemeClr val="dk1"/>
                          </a:solidFill>
                          <a:latin typeface="Corbel"/>
                          <a:ea typeface="Corbel"/>
                          <a:cs typeface="Corbel"/>
                          <a:sym typeface="Corbel"/>
                        </a:rPr>
                        <a:t>You will examine the technology and characteristics of the additive and finishing processes that are needed to manufacture a product or component. You will invest</a:t>
                      </a:r>
                      <a:r>
                        <a:rPr lang="en-GB" sz="1400" b="0" i="0" u="none">
                          <a:solidFill>
                            <a:schemeClr val="dk1"/>
                          </a:solidFill>
                          <a:latin typeface="Corbel"/>
                          <a:ea typeface="Corbel"/>
                          <a:cs typeface="Corbel"/>
                          <a:sym typeface="Corbel"/>
                        </a:rPr>
                        <a:t>ig</a:t>
                      </a:r>
                      <a:r>
                        <a:rPr lang="en-GB" sz="1400" b="0" i="0" u="none" strike="noStrike">
                          <a:solidFill>
                            <a:schemeClr val="dk1"/>
                          </a:solidFill>
                          <a:latin typeface="Corbel"/>
                          <a:ea typeface="Corbel"/>
                          <a:cs typeface="Corbel"/>
                          <a:sym typeface="Corbel"/>
                        </a:rPr>
                        <a:t>ate design changes required to move from a traditional manufacturing process, such as machining and casting, to an additive process and the additional finishing processes that may be needed as a result. Finally, you will design a component that is suitable for manufacture using an additive process and manufacture your component using a 3D printer</a:t>
                      </a:r>
                      <a:endParaRPr sz="1400" b="0" u="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aphicFrame>
        <p:nvGraphicFramePr>
          <p:cNvPr id="116" name="Google Shape;116;p4"/>
          <p:cNvGraphicFramePr/>
          <p:nvPr/>
        </p:nvGraphicFramePr>
        <p:xfrm>
          <a:off x="1020610" y="1409700"/>
          <a:ext cx="10150775" cy="2685780"/>
        </p:xfrm>
        <a:graphic>
          <a:graphicData uri="http://schemas.openxmlformats.org/drawingml/2006/table">
            <a:tbl>
              <a:tblPr>
                <a:noFill/>
                <a:tableStyleId>{48D0BEA8-1F27-4197-87F9-470B8E417107}</a:tableStyleId>
              </a:tblPr>
              <a:tblGrid>
                <a:gridCol w="1990575">
                  <a:extLst>
                    <a:ext uri="{9D8B030D-6E8A-4147-A177-3AD203B41FA5}">
                      <a16:colId xmlns:a16="http://schemas.microsoft.com/office/drawing/2014/main" val="20000"/>
                    </a:ext>
                  </a:extLst>
                </a:gridCol>
                <a:gridCol w="4080100">
                  <a:extLst>
                    <a:ext uri="{9D8B030D-6E8A-4147-A177-3AD203B41FA5}">
                      <a16:colId xmlns:a16="http://schemas.microsoft.com/office/drawing/2014/main" val="20001"/>
                    </a:ext>
                  </a:extLst>
                </a:gridCol>
                <a:gridCol w="4080100">
                  <a:extLst>
                    <a:ext uri="{9D8B030D-6E8A-4147-A177-3AD203B41FA5}">
                      <a16:colId xmlns:a16="http://schemas.microsoft.com/office/drawing/2014/main" val="20002"/>
                    </a:ext>
                  </a:extLst>
                </a:gridCol>
              </a:tblGrid>
              <a:tr h="431150">
                <a:tc>
                  <a:txBody>
                    <a:bodyPr/>
                    <a:lstStyle/>
                    <a:p>
                      <a:pPr marL="0" marR="0" lvl="0" indent="0" algn="l" rtl="0">
                        <a:spcBef>
                          <a:spcPts val="0"/>
                        </a:spcBef>
                        <a:spcAft>
                          <a:spcPts val="0"/>
                        </a:spcAft>
                        <a:buNone/>
                      </a:pPr>
                      <a:r>
                        <a:rPr lang="en-GB" sz="1800">
                          <a:latin typeface="Corbel"/>
                          <a:ea typeface="Corbel"/>
                          <a:cs typeface="Corbel"/>
                          <a:sym typeface="Corbel"/>
                        </a:rPr>
                        <a:t> </a:t>
                      </a:r>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Externatnal (Exam)</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Internal (Coursework) </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58100">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Year 12</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Unit 1: </a:t>
                      </a:r>
                      <a:endParaRPr sz="1800">
                        <a:latin typeface="Corbel"/>
                        <a:ea typeface="Corbel"/>
                        <a:cs typeface="Corbel"/>
                        <a:sym typeface="Corbel"/>
                      </a:endParaRPr>
                    </a:p>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Engineering Principles </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Unit 2:</a:t>
                      </a:r>
                      <a:endParaRPr sz="1800">
                        <a:latin typeface="Corbel"/>
                        <a:ea typeface="Corbel"/>
                        <a:cs typeface="Corbel"/>
                        <a:sym typeface="Corbel"/>
                      </a:endParaRPr>
                    </a:p>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Delivery of Engineering Processes Safely as a Team</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82450">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Year 13 </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Unit 3: </a:t>
                      </a:r>
                      <a:endParaRPr sz="1800">
                        <a:latin typeface="Corbel"/>
                        <a:ea typeface="Corbel"/>
                        <a:cs typeface="Corbel"/>
                        <a:sym typeface="Corbel"/>
                      </a:endParaRPr>
                    </a:p>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Engineering Product Design and Manufacture</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Unit 45: </a:t>
                      </a:r>
                      <a:endParaRPr sz="1800">
                        <a:latin typeface="Corbel"/>
                        <a:ea typeface="Corbel"/>
                        <a:cs typeface="Corbel"/>
                        <a:sym typeface="Corbel"/>
                      </a:endParaRPr>
                    </a:p>
                    <a:p>
                      <a:pPr marL="0" marR="0" lvl="0" indent="0" algn="l" rtl="0">
                        <a:spcBef>
                          <a:spcPts val="0"/>
                        </a:spcBef>
                        <a:spcAft>
                          <a:spcPts val="0"/>
                        </a:spcAft>
                        <a:buNone/>
                      </a:pPr>
                      <a:r>
                        <a:rPr lang="en-GB" sz="2100" b="0" i="0" u="none" strike="noStrike">
                          <a:solidFill>
                            <a:srgbClr val="000000"/>
                          </a:solidFill>
                          <a:latin typeface="Corbel"/>
                          <a:ea typeface="Corbel"/>
                          <a:cs typeface="Corbel"/>
                          <a:sym typeface="Corbel"/>
                        </a:rPr>
                        <a:t>Additive Manufacturing Processes </a:t>
                      </a:r>
                      <a:endParaRPr sz="1800">
                        <a:latin typeface="Corbel"/>
                        <a:ea typeface="Corbel"/>
                        <a:cs typeface="Corbel"/>
                        <a:sym typeface="Corbel"/>
                      </a:endParaRPr>
                    </a:p>
                  </a:txBody>
                  <a:tcPr marL="74250" marR="74250" marT="74250" marB="742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7" name="Google Shape;117;p4"/>
          <p:cNvSpPr/>
          <p:nvPr/>
        </p:nvSpPr>
        <p:spPr>
          <a:xfrm>
            <a:off x="2652713" y="205740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4"/>
          <p:cNvSpPr txBox="1"/>
          <p:nvPr/>
        </p:nvSpPr>
        <p:spPr>
          <a:xfrm>
            <a:off x="1020610" y="4343401"/>
            <a:ext cx="10150780" cy="33547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a:solidFill>
                  <a:srgbClr val="000000"/>
                </a:solidFill>
                <a:latin typeface="Corbel"/>
                <a:ea typeface="Corbel"/>
                <a:cs typeface="Corbel"/>
                <a:sym typeface="Corbel"/>
              </a:rPr>
              <a:t>Exam:⅓ of grade </a:t>
            </a:r>
            <a:endParaRPr/>
          </a:p>
          <a:p>
            <a:pPr marL="0" marR="0" lvl="0" indent="0" algn="ctr" rtl="0">
              <a:spcBef>
                <a:spcPts val="0"/>
              </a:spcBef>
              <a:spcAft>
                <a:spcPts val="0"/>
              </a:spcAft>
              <a:buNone/>
            </a:pPr>
            <a:r>
              <a:rPr lang="en-GB" sz="3600" b="0" i="0" u="none" strike="noStrike">
                <a:solidFill>
                  <a:srgbClr val="000000"/>
                </a:solidFill>
                <a:latin typeface="Corbel"/>
                <a:ea typeface="Corbel"/>
                <a:cs typeface="Corbel"/>
                <a:sym typeface="Corbel"/>
              </a:rPr>
              <a:t>Coursework:⅔ of grade</a:t>
            </a:r>
            <a:endParaRPr/>
          </a:p>
          <a:p>
            <a:pPr marL="0" marR="0" lvl="0" indent="0" algn="ctr" rtl="0">
              <a:spcBef>
                <a:spcPts val="0"/>
              </a:spcBef>
              <a:spcAft>
                <a:spcPts val="0"/>
              </a:spcAft>
              <a:buNone/>
            </a:pPr>
            <a:endParaRPr sz="3600" b="0" i="0" u="none" strike="noStrike">
              <a:solidFill>
                <a:srgbClr val="000000"/>
              </a:solidFill>
              <a:latin typeface="Corbel"/>
              <a:ea typeface="Corbel"/>
              <a:cs typeface="Corbel"/>
              <a:sym typeface="Corbel"/>
            </a:endParaRPr>
          </a:p>
          <a:p>
            <a:pPr marL="0" marR="0" lvl="0" indent="0" algn="ctr" rtl="0">
              <a:spcBef>
                <a:spcPts val="0"/>
              </a:spcBef>
              <a:spcAft>
                <a:spcPts val="0"/>
              </a:spcAft>
              <a:buNone/>
            </a:pPr>
            <a:r>
              <a:rPr lang="en-GB" sz="3200" b="0" i="0" u="none" strike="noStrike">
                <a:solidFill>
                  <a:srgbClr val="000000"/>
                </a:solidFill>
                <a:latin typeface="Corbel"/>
                <a:ea typeface="Corbel"/>
                <a:cs typeface="Corbel"/>
                <a:sym typeface="Corbel"/>
              </a:rPr>
              <a:t>You will have the opportunity of a resit for the exam’s </a:t>
            </a:r>
            <a:endParaRPr sz="3600" b="0">
              <a:solidFill>
                <a:schemeClr val="dk1"/>
              </a:solidFill>
              <a:latin typeface="Corbel"/>
              <a:ea typeface="Corbel"/>
              <a:cs typeface="Corbel"/>
              <a:sym typeface="Corbel"/>
            </a:endParaRPr>
          </a:p>
          <a:p>
            <a:pPr marL="0" marR="0" lvl="0" indent="0" algn="l" rtl="0">
              <a:spcBef>
                <a:spcPts val="0"/>
              </a:spcBef>
              <a:spcAft>
                <a:spcPts val="0"/>
              </a:spcAft>
              <a:buNone/>
            </a:pPr>
            <a:br>
              <a:rPr lang="en-GB" sz="3600">
                <a:solidFill>
                  <a:schemeClr val="dk1"/>
                </a:solidFill>
                <a:latin typeface="Corbel"/>
                <a:ea typeface="Corbel"/>
                <a:cs typeface="Corbel"/>
                <a:sym typeface="Corbel"/>
              </a:rPr>
            </a:br>
            <a:endParaRPr sz="3600">
              <a:solidFill>
                <a:schemeClr val="dk1"/>
              </a:solidFill>
              <a:latin typeface="Corbel"/>
              <a:ea typeface="Corbel"/>
              <a:cs typeface="Corbel"/>
              <a:sym typeface="Corbel"/>
            </a:endParaRPr>
          </a:p>
        </p:txBody>
      </p:sp>
      <p:sp>
        <p:nvSpPr>
          <p:cNvPr id="119" name="Google Shape;119;p4"/>
          <p:cNvSpPr txBox="1"/>
          <p:nvPr/>
        </p:nvSpPr>
        <p:spPr>
          <a:xfrm>
            <a:off x="1143000" y="438150"/>
            <a:ext cx="9875520" cy="135636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orbel"/>
              <a:buNone/>
            </a:pPr>
            <a:r>
              <a:rPr lang="en-GB" sz="4400" b="0" u="none">
                <a:solidFill>
                  <a:schemeClr val="dk1"/>
                </a:solidFill>
                <a:latin typeface="Corbel"/>
                <a:ea typeface="Corbel"/>
                <a:cs typeface="Corbel"/>
                <a:sym typeface="Corbel"/>
              </a:rPr>
              <a:t>How will I be graded?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1143000" y="76200"/>
            <a:ext cx="9875520"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How will I be graded? </a:t>
            </a:r>
            <a:endParaRPr/>
          </a:p>
        </p:txBody>
      </p:sp>
      <p:pic>
        <p:nvPicPr>
          <p:cNvPr id="125" name="Google Shape;125;p5"/>
          <p:cNvPicPr preferRelativeResize="0"/>
          <p:nvPr/>
        </p:nvPicPr>
        <p:blipFill rotWithShape="1">
          <a:blip r:embed="rId3">
            <a:alphaModFix/>
          </a:blip>
          <a:srcRect l="8282" t="25024" r="57655" b="37459"/>
          <a:stretch/>
        </p:blipFill>
        <p:spPr>
          <a:xfrm>
            <a:off x="1694824" y="1129465"/>
            <a:ext cx="8771872" cy="5434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319178" y="888111"/>
            <a:ext cx="3813910" cy="36283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Corbel"/>
              <a:buNone/>
            </a:pPr>
            <a:r>
              <a:rPr lang="en-GB" sz="1800" b="1">
                <a:solidFill>
                  <a:schemeClr val="dk1"/>
                </a:solidFill>
                <a:latin typeface="Corbel"/>
                <a:ea typeface="Corbel"/>
                <a:cs typeface="Corbel"/>
                <a:sym typeface="Corbel"/>
              </a:rPr>
              <a:t>Why choose Engineering?</a:t>
            </a:r>
            <a:endParaRPr/>
          </a:p>
        </p:txBody>
      </p:sp>
      <p:sp>
        <p:nvSpPr>
          <p:cNvPr id="132" name="Google Shape;132;p6"/>
          <p:cNvSpPr txBox="1"/>
          <p:nvPr/>
        </p:nvSpPr>
        <p:spPr>
          <a:xfrm>
            <a:off x="319178" y="1174661"/>
            <a:ext cx="94884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In this simple task you get the opportunity to tell me your choices and reasons behind choosing to study Engineering.  Please answer all questions as best you can.</a:t>
            </a:r>
            <a:endParaRPr/>
          </a:p>
        </p:txBody>
      </p:sp>
      <p:grpSp>
        <p:nvGrpSpPr>
          <p:cNvPr id="133" name="Google Shape;133;p6"/>
          <p:cNvGrpSpPr/>
          <p:nvPr/>
        </p:nvGrpSpPr>
        <p:grpSpPr>
          <a:xfrm>
            <a:off x="319177" y="1483996"/>
            <a:ext cx="11442517" cy="5066681"/>
            <a:chOff x="319177" y="1701929"/>
            <a:chExt cx="11442517" cy="4563024"/>
          </a:xfrm>
        </p:grpSpPr>
        <p:grpSp>
          <p:nvGrpSpPr>
            <p:cNvPr id="134" name="Google Shape;134;p6"/>
            <p:cNvGrpSpPr/>
            <p:nvPr/>
          </p:nvGrpSpPr>
          <p:grpSpPr>
            <a:xfrm>
              <a:off x="319178" y="1701929"/>
              <a:ext cx="11442516" cy="861774"/>
              <a:chOff x="319178" y="1701929"/>
              <a:chExt cx="11442516" cy="861774"/>
            </a:xfrm>
          </p:grpSpPr>
          <p:sp>
            <p:nvSpPr>
              <p:cNvPr id="135" name="Google Shape;135;p6"/>
              <p:cNvSpPr/>
              <p:nvPr/>
            </p:nvSpPr>
            <p:spPr>
              <a:xfrm>
                <a:off x="401494" y="1963539"/>
                <a:ext cx="11360200" cy="600164"/>
              </a:xfrm>
              <a:prstGeom prst="rect">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sp>
            <p:nvSpPr>
              <p:cNvPr id="136" name="Google Shape;136;p6"/>
              <p:cNvSpPr/>
              <p:nvPr/>
            </p:nvSpPr>
            <p:spPr>
              <a:xfrm>
                <a:off x="319178" y="1701929"/>
                <a:ext cx="6096000" cy="235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1. Why are you considering studying Level 3 National Engineering?</a:t>
                </a:r>
                <a:endParaRPr/>
              </a:p>
            </p:txBody>
          </p:sp>
        </p:grpSp>
        <p:grpSp>
          <p:nvGrpSpPr>
            <p:cNvPr id="137" name="Google Shape;137;p6"/>
            <p:cNvGrpSpPr/>
            <p:nvPr/>
          </p:nvGrpSpPr>
          <p:grpSpPr>
            <a:xfrm>
              <a:off x="319177" y="2629834"/>
              <a:ext cx="11442517" cy="861774"/>
              <a:chOff x="319177" y="1701929"/>
              <a:chExt cx="11442517" cy="861774"/>
            </a:xfrm>
          </p:grpSpPr>
          <p:sp>
            <p:nvSpPr>
              <p:cNvPr id="138" name="Google Shape;138;p6"/>
              <p:cNvSpPr/>
              <p:nvPr/>
            </p:nvSpPr>
            <p:spPr>
              <a:xfrm>
                <a:off x="401494" y="1963539"/>
                <a:ext cx="11360200" cy="600164"/>
              </a:xfrm>
              <a:prstGeom prst="rect">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sp>
            <p:nvSpPr>
              <p:cNvPr id="139" name="Google Shape;139;p6"/>
              <p:cNvSpPr/>
              <p:nvPr/>
            </p:nvSpPr>
            <p:spPr>
              <a:xfrm>
                <a:off x="319177" y="1701929"/>
                <a:ext cx="7053173" cy="235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2. What other courses are you considering studying at Key Stage 5, and what made you choose this combination?</a:t>
                </a:r>
                <a:endParaRPr/>
              </a:p>
            </p:txBody>
          </p:sp>
        </p:grpSp>
        <p:grpSp>
          <p:nvGrpSpPr>
            <p:cNvPr id="140" name="Google Shape;140;p6"/>
            <p:cNvGrpSpPr/>
            <p:nvPr/>
          </p:nvGrpSpPr>
          <p:grpSpPr>
            <a:xfrm>
              <a:off x="319178" y="3557739"/>
              <a:ext cx="11442516" cy="861774"/>
              <a:chOff x="319178" y="1701929"/>
              <a:chExt cx="11442516" cy="861774"/>
            </a:xfrm>
          </p:grpSpPr>
          <p:sp>
            <p:nvSpPr>
              <p:cNvPr id="141" name="Google Shape;141;p6"/>
              <p:cNvSpPr/>
              <p:nvPr/>
            </p:nvSpPr>
            <p:spPr>
              <a:xfrm>
                <a:off x="401494" y="1963539"/>
                <a:ext cx="11360200" cy="600164"/>
              </a:xfrm>
              <a:prstGeom prst="rect">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sp>
            <p:nvSpPr>
              <p:cNvPr id="142" name="Google Shape;142;p6"/>
              <p:cNvSpPr/>
              <p:nvPr/>
            </p:nvSpPr>
            <p:spPr>
              <a:xfrm>
                <a:off x="319178" y="1701929"/>
                <a:ext cx="6096000" cy="235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3. What are you hoping to achieve from studying Level 3 Engineering ?</a:t>
                </a:r>
                <a:endParaRPr/>
              </a:p>
            </p:txBody>
          </p:sp>
        </p:grpSp>
        <p:grpSp>
          <p:nvGrpSpPr>
            <p:cNvPr id="143" name="Google Shape;143;p6"/>
            <p:cNvGrpSpPr/>
            <p:nvPr/>
          </p:nvGrpSpPr>
          <p:grpSpPr>
            <a:xfrm>
              <a:off x="319177" y="4480459"/>
              <a:ext cx="11442517" cy="861774"/>
              <a:chOff x="319177" y="1701929"/>
              <a:chExt cx="11442517" cy="861774"/>
            </a:xfrm>
          </p:grpSpPr>
          <p:sp>
            <p:nvSpPr>
              <p:cNvPr id="144" name="Google Shape;144;p6"/>
              <p:cNvSpPr/>
              <p:nvPr/>
            </p:nvSpPr>
            <p:spPr>
              <a:xfrm>
                <a:off x="401494" y="1963539"/>
                <a:ext cx="11360200" cy="600164"/>
              </a:xfrm>
              <a:prstGeom prst="rect">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sp>
            <p:nvSpPr>
              <p:cNvPr id="145" name="Google Shape;145;p6"/>
              <p:cNvSpPr/>
              <p:nvPr/>
            </p:nvSpPr>
            <p:spPr>
              <a:xfrm>
                <a:off x="319177" y="1701929"/>
                <a:ext cx="9633421" cy="235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4. How would you describe yourself as a learner at GCSE?  What skills where you good at, what areas would you like to improve on? </a:t>
                </a:r>
                <a:endParaRPr/>
              </a:p>
            </p:txBody>
          </p:sp>
        </p:grpSp>
        <p:grpSp>
          <p:nvGrpSpPr>
            <p:cNvPr id="146" name="Google Shape;146;p6"/>
            <p:cNvGrpSpPr/>
            <p:nvPr/>
          </p:nvGrpSpPr>
          <p:grpSpPr>
            <a:xfrm>
              <a:off x="319177" y="5403179"/>
              <a:ext cx="11442517" cy="861774"/>
              <a:chOff x="319177" y="1701929"/>
              <a:chExt cx="11442517" cy="861774"/>
            </a:xfrm>
          </p:grpSpPr>
          <p:sp>
            <p:nvSpPr>
              <p:cNvPr id="147" name="Google Shape;147;p6"/>
              <p:cNvSpPr/>
              <p:nvPr/>
            </p:nvSpPr>
            <p:spPr>
              <a:xfrm>
                <a:off x="401494" y="1963539"/>
                <a:ext cx="11360200" cy="600164"/>
              </a:xfrm>
              <a:prstGeom prst="rect">
                <a:avLst/>
              </a:prstGeom>
              <a:noFill/>
              <a:ln w="1905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a:solidFill>
                    <a:schemeClr val="dk1"/>
                  </a:solidFill>
                  <a:latin typeface="Corbel"/>
                  <a:ea typeface="Corbel"/>
                  <a:cs typeface="Corbel"/>
                  <a:sym typeface="Corbel"/>
                </a:endParaRPr>
              </a:p>
            </p:txBody>
          </p:sp>
          <p:sp>
            <p:nvSpPr>
              <p:cNvPr id="148" name="Google Shape;148;p6"/>
              <p:cNvSpPr/>
              <p:nvPr/>
            </p:nvSpPr>
            <p:spPr>
              <a:xfrm>
                <a:off x="319177" y="1701929"/>
                <a:ext cx="9633421" cy="2356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a:solidFill>
                      <a:schemeClr val="dk1"/>
                    </a:solidFill>
                    <a:latin typeface="Corbel"/>
                    <a:ea typeface="Corbel"/>
                    <a:cs typeface="Corbel"/>
                    <a:sym typeface="Corbel"/>
                  </a:rPr>
                  <a:t>5. What are your other hobbies and interests outside of school? Anything related to Engineering?</a:t>
                </a:r>
                <a:endParaRPr/>
              </a:p>
            </p:txBody>
          </p:sp>
        </p:grpSp>
      </p:grpSp>
      <p:sp>
        <p:nvSpPr>
          <p:cNvPr id="149" name="Google Shape;149;p6"/>
          <p:cNvSpPr txBox="1"/>
          <p:nvPr/>
        </p:nvSpPr>
        <p:spPr>
          <a:xfrm>
            <a:off x="740229" y="322397"/>
            <a:ext cx="9431382" cy="66466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orbel"/>
              <a:buNone/>
            </a:pPr>
            <a:r>
              <a:rPr lang="en-GB" sz="4400">
                <a:solidFill>
                  <a:schemeClr val="dk1"/>
                </a:solidFill>
                <a:latin typeface="Corbel"/>
                <a:ea typeface="Corbel"/>
                <a:cs typeface="Corbel"/>
                <a:sym typeface="Corbel"/>
              </a:rPr>
              <a:t>Tell me about yourself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7558564" y="609600"/>
            <a:ext cx="3912583" cy="13563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rbel"/>
              <a:buNone/>
            </a:pPr>
            <a:r>
              <a:rPr lang="en-GB"/>
              <a:t>Engineering </a:t>
            </a:r>
            <a:br>
              <a:rPr lang="en-GB"/>
            </a:br>
            <a:r>
              <a:rPr lang="en-GB"/>
              <a:t>Job Profiles</a:t>
            </a:r>
            <a:endParaRPr/>
          </a:p>
        </p:txBody>
      </p:sp>
      <p:pic>
        <p:nvPicPr>
          <p:cNvPr id="155" name="Google Shape;155;p7"/>
          <p:cNvPicPr preferRelativeResize="0"/>
          <p:nvPr/>
        </p:nvPicPr>
        <p:blipFill rotWithShape="1">
          <a:blip r:embed="rId3">
            <a:alphaModFix/>
          </a:blip>
          <a:srcRect/>
          <a:stretch/>
        </p:blipFill>
        <p:spPr>
          <a:xfrm>
            <a:off x="872064" y="1538767"/>
            <a:ext cx="6045576" cy="3778485"/>
          </a:xfrm>
          <a:prstGeom prst="rect">
            <a:avLst/>
          </a:prstGeom>
          <a:noFill/>
          <a:ln>
            <a:noFill/>
          </a:ln>
        </p:spPr>
      </p:pic>
      <p:sp>
        <p:nvSpPr>
          <p:cNvPr id="156" name="Google Shape;156;p7"/>
          <p:cNvSpPr txBox="1">
            <a:spLocks noGrp="1"/>
          </p:cNvSpPr>
          <p:nvPr>
            <p:ph type="body" idx="1"/>
          </p:nvPr>
        </p:nvSpPr>
        <p:spPr>
          <a:xfrm>
            <a:off x="7558564" y="2057400"/>
            <a:ext cx="3912583" cy="4038600"/>
          </a:xfrm>
          <a:prstGeom prst="rect">
            <a:avLst/>
          </a:prstGeom>
          <a:noFill/>
          <a:ln>
            <a:noFill/>
          </a:ln>
        </p:spPr>
        <p:txBody>
          <a:bodyPr spcFirstLastPara="1" wrap="square" lIns="91425" tIns="45700" rIns="91425" bIns="45700" anchor="t" anchorCtr="0">
            <a:normAutofit/>
          </a:bodyPr>
          <a:lstStyle/>
          <a:p>
            <a:pPr marL="45720" lvl="0" indent="0" algn="l" rtl="0">
              <a:lnSpc>
                <a:spcPct val="90000"/>
              </a:lnSpc>
              <a:spcBef>
                <a:spcPts val="0"/>
              </a:spcBef>
              <a:spcAft>
                <a:spcPts val="0"/>
              </a:spcAft>
              <a:buSzPts val="1280"/>
              <a:buNone/>
            </a:pPr>
            <a:r>
              <a:rPr lang="en-GB" sz="1600">
                <a:latin typeface="Calibri"/>
                <a:ea typeface="Calibri"/>
                <a:cs typeface="Calibri"/>
                <a:sym typeface="Calibri"/>
              </a:rPr>
              <a:t>C</a:t>
            </a:r>
            <a:r>
              <a:rPr lang="en-GB" sz="1600" b="0" i="0">
                <a:latin typeface="Calibri"/>
                <a:ea typeface="Calibri"/>
                <a:cs typeface="Calibri"/>
                <a:sym typeface="Calibri"/>
              </a:rPr>
              <a:t>omplete the quiz on Tomorrow’s Engineers:</a:t>
            </a:r>
            <a:endParaRPr/>
          </a:p>
          <a:p>
            <a:pPr marL="45720" lvl="0" indent="0" algn="l" rtl="0">
              <a:lnSpc>
                <a:spcPct val="90000"/>
              </a:lnSpc>
              <a:spcBef>
                <a:spcPts val="1400"/>
              </a:spcBef>
              <a:spcAft>
                <a:spcPts val="0"/>
              </a:spcAft>
              <a:buSzPts val="1280"/>
              <a:buNone/>
            </a:pPr>
            <a:r>
              <a:rPr lang="en-GB" sz="1600" b="0" i="0">
                <a:latin typeface="Calibri"/>
                <a:ea typeface="Calibri"/>
                <a:cs typeface="Calibri"/>
                <a:sym typeface="Calibri"/>
              </a:rPr>
              <a:t> </a:t>
            </a:r>
            <a:r>
              <a:rPr lang="en-GB" sz="1600" b="0" i="0" u="sng" strike="noStrike">
                <a:solidFill>
                  <a:schemeClr val="hlink"/>
                </a:solidFill>
                <a:latin typeface="Calibri"/>
                <a:ea typeface="Calibri"/>
                <a:cs typeface="Calibri"/>
                <a:sym typeface="Calibri"/>
                <a:hlinkClick r:id="rId4"/>
              </a:rPr>
              <a:t>https://www.tomorrowsengineers.org.uk/students/meet-the-future-you-careers-quiz/</a:t>
            </a:r>
            <a:r>
              <a:rPr lang="en-GB" sz="1600" b="0" i="0">
                <a:latin typeface="Calibri"/>
                <a:ea typeface="Calibri"/>
                <a:cs typeface="Calibri"/>
                <a:sym typeface="Calibri"/>
              </a:rPr>
              <a:t> </a:t>
            </a:r>
            <a:endParaRPr sz="1600" b="0" i="0">
              <a:latin typeface="Quattrocento Sans"/>
              <a:ea typeface="Quattrocento Sans"/>
              <a:cs typeface="Quattrocento Sans"/>
              <a:sym typeface="Quattrocento Sans"/>
            </a:endParaRPr>
          </a:p>
          <a:p>
            <a:pPr marL="45720" lvl="0" indent="0" algn="l" rtl="0">
              <a:lnSpc>
                <a:spcPct val="90000"/>
              </a:lnSpc>
              <a:spcBef>
                <a:spcPts val="1400"/>
              </a:spcBef>
              <a:spcAft>
                <a:spcPts val="0"/>
              </a:spcAft>
              <a:buSzPts val="1280"/>
              <a:buNone/>
            </a:pPr>
            <a:r>
              <a:rPr lang="en-GB" sz="1600" b="0" i="0">
                <a:latin typeface="Calibri"/>
                <a:ea typeface="Calibri"/>
                <a:cs typeface="Calibri"/>
                <a:sym typeface="Calibri"/>
              </a:rPr>
              <a:t>Once you have completed the quiz pick two of the different types of engineers they have recommended and create a profile. In this profile include qualifications required (or routes to get into this type of engineering), what type of work they do, where might they work, how their work is important/ useful.   </a:t>
            </a:r>
            <a:endParaRPr sz="1600" b="0" i="0">
              <a:latin typeface="Quattrocento Sans"/>
              <a:ea typeface="Quattrocento Sans"/>
              <a:cs typeface="Quattrocento Sans"/>
              <a:sym typeface="Quattrocento Sans"/>
            </a:endParaRPr>
          </a:p>
          <a:p>
            <a:pPr marL="228600" lvl="0" indent="-101600" algn="l" rtl="0">
              <a:lnSpc>
                <a:spcPct val="90000"/>
              </a:lnSpc>
              <a:spcBef>
                <a:spcPts val="1400"/>
              </a:spcBef>
              <a:spcAft>
                <a:spcPts val="0"/>
              </a:spcAft>
              <a:buSzPts val="1280"/>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p8"/>
          <p:cNvGraphicFramePr/>
          <p:nvPr/>
        </p:nvGraphicFramePr>
        <p:xfrm>
          <a:off x="365760" y="441960"/>
          <a:ext cx="3000000" cy="3000000"/>
        </p:xfrm>
        <a:graphic>
          <a:graphicData uri="http://schemas.openxmlformats.org/drawingml/2006/table">
            <a:tbl>
              <a:tblPr firstRow="1" bandRow="1">
                <a:noFill/>
                <a:tableStyleId>{20DFF8DC-465A-4960-B904-C2F94FE386D8}</a:tableStyleId>
              </a:tblPr>
              <a:tblGrid>
                <a:gridCol w="1722125">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gridCol w="1684025">
                  <a:extLst>
                    <a:ext uri="{9D8B030D-6E8A-4147-A177-3AD203B41FA5}">
                      <a16:colId xmlns:a16="http://schemas.microsoft.com/office/drawing/2014/main" val="20002"/>
                    </a:ext>
                  </a:extLst>
                </a:gridCol>
                <a:gridCol w="4038600">
                  <a:extLst>
                    <a:ext uri="{9D8B030D-6E8A-4147-A177-3AD203B41FA5}">
                      <a16:colId xmlns:a16="http://schemas.microsoft.com/office/drawing/2014/main" val="20003"/>
                    </a:ext>
                  </a:extLst>
                </a:gridCol>
              </a:tblGrid>
              <a:tr h="652575">
                <a:tc gridSpan="2">
                  <a:txBody>
                    <a:bodyPr/>
                    <a:lstStyle/>
                    <a:p>
                      <a:pPr marL="0" marR="0" lvl="0" indent="0" algn="l" rtl="0">
                        <a:spcBef>
                          <a:spcPts val="0"/>
                        </a:spcBef>
                        <a:spcAft>
                          <a:spcPts val="0"/>
                        </a:spcAft>
                        <a:buNone/>
                      </a:pPr>
                      <a:r>
                        <a:rPr lang="en-GB" sz="1800"/>
                        <a:t>Job Profile 1</a:t>
                      </a:r>
                      <a:endParaRPr/>
                    </a:p>
                  </a:txBody>
                  <a:tcPr marL="91450" marR="91450" marT="45725" marB="45725"/>
                </a:tc>
                <a:tc hMerge="1">
                  <a:txBody>
                    <a:bodyPr/>
                    <a:lstStyle/>
                    <a:p>
                      <a:endParaRPr lang="en-US"/>
                    </a:p>
                  </a:txBody>
                  <a:tcPr/>
                </a:tc>
                <a:tc gridSpan="2">
                  <a:txBody>
                    <a:bodyPr/>
                    <a:lstStyle/>
                    <a:p>
                      <a:pPr marL="0" marR="0" lvl="0" indent="0" algn="l" rtl="0">
                        <a:spcBef>
                          <a:spcPts val="0"/>
                        </a:spcBef>
                        <a:spcAft>
                          <a:spcPts val="0"/>
                        </a:spcAft>
                        <a:buNone/>
                      </a:pPr>
                      <a:r>
                        <a:rPr lang="en-GB" sz="1800"/>
                        <a:t>Job Profile 2</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52575">
                <a:tc>
                  <a:txBody>
                    <a:bodyPr/>
                    <a:lstStyle/>
                    <a:p>
                      <a:pPr marL="0" marR="0" lvl="0" indent="0" algn="l" rtl="0">
                        <a:spcBef>
                          <a:spcPts val="0"/>
                        </a:spcBef>
                        <a:spcAft>
                          <a:spcPts val="0"/>
                        </a:spcAft>
                        <a:buNone/>
                      </a:pPr>
                      <a:r>
                        <a:rPr lang="en-GB" sz="1800" b="0"/>
                        <a:t>Job title</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b="0"/>
                        <a:t>Job title</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652575">
                <a:tc>
                  <a:txBody>
                    <a:bodyPr/>
                    <a:lstStyle/>
                    <a:p>
                      <a:pPr marL="0" marR="0" lvl="0" indent="0" algn="l" rtl="0">
                        <a:spcBef>
                          <a:spcPts val="0"/>
                        </a:spcBef>
                        <a:spcAft>
                          <a:spcPts val="0"/>
                        </a:spcAft>
                        <a:buNone/>
                      </a:pPr>
                      <a:r>
                        <a:rPr lang="en-GB" sz="1800"/>
                        <a:t>Q</a:t>
                      </a:r>
                      <a:r>
                        <a:rPr lang="en-GB" sz="1800" b="0"/>
                        <a:t>ualifications required</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Q</a:t>
                      </a:r>
                      <a:r>
                        <a:rPr lang="en-GB" sz="1800" b="0"/>
                        <a:t>ualifications required</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126350">
                <a:tc>
                  <a:txBody>
                    <a:bodyPr/>
                    <a:lstStyle/>
                    <a:p>
                      <a:pPr marL="0" marR="0" lvl="0" indent="0" algn="l" rtl="0">
                        <a:spcBef>
                          <a:spcPts val="0"/>
                        </a:spcBef>
                        <a:spcAft>
                          <a:spcPts val="0"/>
                        </a:spcAft>
                        <a:buNone/>
                      </a:pPr>
                      <a:r>
                        <a:rPr lang="en-GB" sz="1800"/>
                        <a:t>R</a:t>
                      </a:r>
                      <a:r>
                        <a:rPr lang="en-GB" sz="1800" b="0"/>
                        <a:t>outes to get into this type of engineering</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R</a:t>
                      </a:r>
                      <a:r>
                        <a:rPr lang="en-GB" sz="1800" b="0"/>
                        <a:t>outes to get into this type of engineering</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652575">
                <a:tc>
                  <a:txBody>
                    <a:bodyPr/>
                    <a:lstStyle/>
                    <a:p>
                      <a:pPr marL="0" marR="0" lvl="0" indent="0" algn="l" rtl="0">
                        <a:spcBef>
                          <a:spcPts val="0"/>
                        </a:spcBef>
                        <a:spcAft>
                          <a:spcPts val="0"/>
                        </a:spcAft>
                        <a:buNone/>
                      </a:pPr>
                      <a:r>
                        <a:rPr lang="en-GB" sz="1800"/>
                        <a:t>W</a:t>
                      </a:r>
                      <a:r>
                        <a:rPr lang="en-GB" sz="1800" b="0"/>
                        <a:t>hat type of work they do</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W</a:t>
                      </a:r>
                      <a:r>
                        <a:rPr lang="en-GB" sz="1800" b="0"/>
                        <a:t>hat type of work they do</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1126350">
                <a:tc>
                  <a:txBody>
                    <a:bodyPr/>
                    <a:lstStyle/>
                    <a:p>
                      <a:pPr marL="0" marR="0" lvl="0" indent="0" algn="l" rtl="0">
                        <a:lnSpc>
                          <a:spcPct val="100000"/>
                        </a:lnSpc>
                        <a:spcBef>
                          <a:spcPts val="0"/>
                        </a:spcBef>
                        <a:spcAft>
                          <a:spcPts val="0"/>
                        </a:spcAft>
                        <a:buClr>
                          <a:schemeClr val="dk1"/>
                        </a:buClr>
                        <a:buSzPts val="1800"/>
                        <a:buFont typeface="Corbel"/>
                        <a:buNone/>
                      </a:pPr>
                      <a:r>
                        <a:rPr lang="en-GB" sz="1800"/>
                        <a:t>W</a:t>
                      </a:r>
                      <a:r>
                        <a:rPr lang="en-GB" sz="1800" b="0"/>
                        <a:t>here might they work</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orbel"/>
                        <a:buNone/>
                      </a:pPr>
                      <a:r>
                        <a:rPr lang="en-GB" sz="1800"/>
                        <a:t>W</a:t>
                      </a:r>
                      <a:r>
                        <a:rPr lang="en-GB" sz="1800" b="0"/>
                        <a:t>here might they work</a:t>
                      </a:r>
                      <a:endParaRPr sz="1800" b="0" i="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1126350">
                <a:tc>
                  <a:txBody>
                    <a:bodyPr/>
                    <a:lstStyle/>
                    <a:p>
                      <a:pPr marL="0" marR="0" lvl="0" indent="0" algn="l" rtl="0">
                        <a:spcBef>
                          <a:spcPts val="0"/>
                        </a:spcBef>
                        <a:spcAft>
                          <a:spcPts val="0"/>
                        </a:spcAft>
                        <a:buNone/>
                      </a:pPr>
                      <a:r>
                        <a:rPr lang="en-GB" sz="1800" b="0"/>
                        <a:t>How their work is important/ useful</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b="0"/>
                        <a:t>How their work is important/ useful</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9"/>
          <p:cNvSpPr txBox="1">
            <a:spLocks noGrp="1"/>
          </p:cNvSpPr>
          <p:nvPr>
            <p:ph type="ctrTitle"/>
          </p:nvPr>
        </p:nvSpPr>
        <p:spPr>
          <a:xfrm>
            <a:off x="643466" y="5733300"/>
            <a:ext cx="10905065" cy="66267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2000"/>
              <a:buFont typeface="Corbel"/>
              <a:buNone/>
            </a:pPr>
            <a:r>
              <a:rPr lang="en-GB" sz="2000" b="1">
                <a:solidFill>
                  <a:schemeClr val="dk1"/>
                </a:solidFill>
              </a:rPr>
              <a:t>ENGINEERING EVERY DAY</a:t>
            </a:r>
            <a:br>
              <a:rPr lang="en-GB" sz="2000" b="1">
                <a:solidFill>
                  <a:schemeClr val="dk1"/>
                </a:solidFill>
              </a:rPr>
            </a:br>
            <a:r>
              <a:rPr lang="en-GB" sz="2000" b="1">
                <a:solidFill>
                  <a:schemeClr val="dk1"/>
                </a:solidFill>
              </a:rPr>
              <a:t>TASK: </a:t>
            </a:r>
            <a:br>
              <a:rPr lang="en-GB" sz="2000" b="1">
                <a:solidFill>
                  <a:schemeClr val="dk1"/>
                </a:solidFill>
              </a:rPr>
            </a:br>
            <a:r>
              <a:rPr lang="en-GB" sz="2000" b="0">
                <a:solidFill>
                  <a:schemeClr val="dk1"/>
                </a:solidFill>
              </a:rPr>
              <a:t>ATTEMPT TO SEE IF YOU CAN DO SOMETHING DESIGN/ENGINEERING RELATED EACH DAY FOR A WHOLE  MONTH. </a:t>
            </a:r>
            <a:endParaRPr sz="6600" b="0">
              <a:solidFill>
                <a:schemeClr val="dk1"/>
              </a:solidFill>
            </a:endParaRPr>
          </a:p>
        </p:txBody>
      </p:sp>
      <p:pic>
        <p:nvPicPr>
          <p:cNvPr id="167" name="Google Shape;167;p9" descr="A close up of text on a white background&#10;&#10;Description automatically generated"/>
          <p:cNvPicPr preferRelativeResize="0"/>
          <p:nvPr/>
        </p:nvPicPr>
        <p:blipFill rotWithShape="1">
          <a:blip r:embed="rId3">
            <a:alphaModFix/>
          </a:blip>
          <a:srcRect b="31183"/>
          <a:stretch/>
        </p:blipFill>
        <p:spPr>
          <a:xfrm>
            <a:off x="321733" y="620035"/>
            <a:ext cx="11548531" cy="4470384"/>
          </a:xfrm>
          <a:prstGeom prst="rect">
            <a:avLst/>
          </a:prstGeom>
          <a:noFill/>
          <a:ln>
            <a:noFill/>
          </a:ln>
        </p:spPr>
      </p:pic>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1206</Words>
  <Application>Microsoft Office PowerPoint</Application>
  <PresentationFormat>Widescreen</PresentationFormat>
  <Paragraphs>190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Corbel</vt:lpstr>
      <vt:lpstr>Comic Sans MS</vt:lpstr>
      <vt:lpstr>Quattrocento Sans</vt:lpstr>
      <vt:lpstr>Arial</vt:lpstr>
      <vt:lpstr>Calibri</vt:lpstr>
      <vt:lpstr>Twentieth Century</vt:lpstr>
      <vt:lpstr>Basis</vt:lpstr>
      <vt:lpstr>ENGINEERING  TRANSITION WORK BOOKLET</vt:lpstr>
      <vt:lpstr>How to be prepared for Engineering</vt:lpstr>
      <vt:lpstr>What will I learn? </vt:lpstr>
      <vt:lpstr>PowerPoint Presentation</vt:lpstr>
      <vt:lpstr>How will I be graded? </vt:lpstr>
      <vt:lpstr>PowerPoint Presentation</vt:lpstr>
      <vt:lpstr>Engineering  Job Profiles</vt:lpstr>
      <vt:lpstr>PowerPoint Presentation</vt:lpstr>
      <vt:lpstr>ENGINEERING EVERY DAY TASK:  ATTEMPT TO SEE IF YOU CAN DO SOMETHING DESIGN/ENGINEERING RELATED EACH DAY FOR A WHOLE  MONTH. </vt:lpstr>
      <vt:lpstr>Health and Safety</vt:lpstr>
      <vt:lpstr>Material properties </vt:lpstr>
      <vt:lpstr>NEA- Covid 19 Design Challenge </vt:lpstr>
      <vt:lpstr>NEA- Covid 19 Design Challenge </vt:lpstr>
      <vt:lpstr>NEA- Covid 19 Design Challenge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TRANSITION WORK BOOKLET</dc:title>
  <dc:creator>Simone Chester</dc:creator>
  <cp:lastModifiedBy>Lianne Bagshaw</cp:lastModifiedBy>
  <cp:revision>1</cp:revision>
  <dcterms:created xsi:type="dcterms:W3CDTF">2022-02-09T20:10:32Z</dcterms:created>
  <dcterms:modified xsi:type="dcterms:W3CDTF">2023-07-03T09:45:05Z</dcterms:modified>
</cp:coreProperties>
</file>