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4"/>
  </p:notesMasterIdLst>
  <p:handoutMasterIdLst>
    <p:handoutMasterId r:id="rId15"/>
  </p:handoutMasterIdLst>
  <p:sldIdLst>
    <p:sldId id="279" r:id="rId2"/>
    <p:sldId id="314" r:id="rId3"/>
    <p:sldId id="259" r:id="rId4"/>
    <p:sldId id="280" r:id="rId5"/>
    <p:sldId id="315" r:id="rId6"/>
    <p:sldId id="320" r:id="rId7"/>
    <p:sldId id="316" r:id="rId8"/>
    <p:sldId id="317" r:id="rId9"/>
    <p:sldId id="318" r:id="rId10"/>
    <p:sldId id="319" r:id="rId11"/>
    <p:sldId id="283" r:id="rId12"/>
    <p:sldId id="32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FF9933"/>
    <a:srgbClr val="357382"/>
    <a:srgbClr val="000000"/>
    <a:srgbClr val="FFFFFF"/>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1490" autoAdjust="0"/>
  </p:normalViewPr>
  <p:slideViewPr>
    <p:cSldViewPr snapToGrid="0">
      <p:cViewPr varScale="1">
        <p:scale>
          <a:sx n="93" d="100"/>
          <a:sy n="93" d="100"/>
        </p:scale>
        <p:origin x="510" y="90"/>
      </p:cViewPr>
      <p:guideLst/>
    </p:cSldViewPr>
  </p:slideViewPr>
  <p:notesTextViewPr>
    <p:cViewPr>
      <p:scale>
        <a:sx n="1" d="1"/>
        <a:sy n="1" d="1"/>
      </p:scale>
      <p:origin x="0" y="0"/>
    </p:cViewPr>
  </p:notesTextViewPr>
  <p:notesViewPr>
    <p:cSldViewPr snapToGrid="0">
      <p:cViewPr varScale="1">
        <p:scale>
          <a:sx n="58" d="100"/>
          <a:sy n="58" d="100"/>
        </p:scale>
        <p:origin x="302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03FCAE-E46E-4A7F-A1A2-6F8A1119B7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5E8C2CA-CBD5-424C-8DD8-ACA02ED2BF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95071A-32A6-4E1E-9666-8C5CA80D6A39}" type="datetimeFigureOut">
              <a:rPr lang="en-GB" smtClean="0"/>
              <a:t>03/07/2023</a:t>
            </a:fld>
            <a:endParaRPr lang="en-GB"/>
          </a:p>
        </p:txBody>
      </p:sp>
      <p:sp>
        <p:nvSpPr>
          <p:cNvPr id="4" name="Footer Placeholder 3">
            <a:extLst>
              <a:ext uri="{FF2B5EF4-FFF2-40B4-BE49-F238E27FC236}">
                <a16:creationId xmlns:a16="http://schemas.microsoft.com/office/drawing/2014/main" id="{5A7FF64C-297F-42AC-B792-960F59546F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1F72EA7-3CB5-4D47-A41B-E654BC329B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C6B7C3-2097-45C7-8D8C-A40D90CD1F88}" type="slidenum">
              <a:rPr lang="en-GB" smtClean="0"/>
              <a:t>‹#›</a:t>
            </a:fld>
            <a:endParaRPr lang="en-GB"/>
          </a:p>
        </p:txBody>
      </p:sp>
    </p:spTree>
    <p:extLst>
      <p:ext uri="{BB962C8B-B14F-4D97-AF65-F5344CB8AC3E}">
        <p14:creationId xmlns:p14="http://schemas.microsoft.com/office/powerpoint/2010/main" val="2296951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9C833-02FE-42D4-815E-FFFAF85B7232}" type="datetimeFigureOut">
              <a:rPr lang="en-GB" smtClean="0"/>
              <a:t>03/07/2023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2B48A-47C7-4ED7-B4A2-854D1C4DB8DA}" type="slidenum">
              <a:rPr lang="en-GB" smtClean="0"/>
              <a:t>‹#›</a:t>
            </a:fld>
            <a:endParaRPr lang="en-GB" dirty="0"/>
          </a:p>
        </p:txBody>
      </p:sp>
    </p:spTree>
    <p:extLst>
      <p:ext uri="{BB962C8B-B14F-4D97-AF65-F5344CB8AC3E}">
        <p14:creationId xmlns:p14="http://schemas.microsoft.com/office/powerpoint/2010/main" val="173826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0A2B48A-47C7-4ED7-B4A2-854D1C4DB8DA}" type="slidenum">
              <a:rPr lang="en-GB" smtClean="0"/>
              <a:t>1</a:t>
            </a:fld>
            <a:endParaRPr lang="en-GB" dirty="0"/>
          </a:p>
        </p:txBody>
      </p:sp>
    </p:spTree>
    <p:extLst>
      <p:ext uri="{BB962C8B-B14F-4D97-AF65-F5344CB8AC3E}">
        <p14:creationId xmlns:p14="http://schemas.microsoft.com/office/powerpoint/2010/main" val="3957914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endParaRPr>
          </a:p>
        </p:txBody>
      </p:sp>
      <p:sp>
        <p:nvSpPr>
          <p:cNvPr id="4" name="Slide Number Placeholder 3"/>
          <p:cNvSpPr>
            <a:spLocks noGrp="1"/>
          </p:cNvSpPr>
          <p:nvPr>
            <p:ph type="sldNum" sz="quarter" idx="5"/>
          </p:nvPr>
        </p:nvSpPr>
        <p:spPr/>
        <p:txBody>
          <a:bodyPr/>
          <a:lstStyle/>
          <a:p>
            <a:fld id="{40A2B48A-47C7-4ED7-B4A2-854D1C4DB8DA}" type="slidenum">
              <a:rPr lang="en-GB" smtClean="0"/>
              <a:t>3</a:t>
            </a:fld>
            <a:endParaRPr lang="en-GB" dirty="0"/>
          </a:p>
        </p:txBody>
      </p:sp>
    </p:spTree>
    <p:extLst>
      <p:ext uri="{BB962C8B-B14F-4D97-AF65-F5344CB8AC3E}">
        <p14:creationId xmlns:p14="http://schemas.microsoft.com/office/powerpoint/2010/main" val="1618154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endParaRPr>
          </a:p>
        </p:txBody>
      </p:sp>
      <p:sp>
        <p:nvSpPr>
          <p:cNvPr id="4" name="Slide Number Placeholder 3"/>
          <p:cNvSpPr>
            <a:spLocks noGrp="1"/>
          </p:cNvSpPr>
          <p:nvPr>
            <p:ph type="sldNum" sz="quarter" idx="5"/>
          </p:nvPr>
        </p:nvSpPr>
        <p:spPr/>
        <p:txBody>
          <a:bodyPr/>
          <a:lstStyle/>
          <a:p>
            <a:fld id="{40A2B48A-47C7-4ED7-B4A2-854D1C4DB8DA}" type="slidenum">
              <a:rPr lang="en-GB" smtClean="0"/>
              <a:t>4</a:t>
            </a:fld>
            <a:endParaRPr lang="en-GB" dirty="0"/>
          </a:p>
        </p:txBody>
      </p:sp>
    </p:spTree>
    <p:extLst>
      <p:ext uri="{BB962C8B-B14F-4D97-AF65-F5344CB8AC3E}">
        <p14:creationId xmlns:p14="http://schemas.microsoft.com/office/powerpoint/2010/main" val="1435338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endParaRPr>
          </a:p>
        </p:txBody>
      </p:sp>
      <p:sp>
        <p:nvSpPr>
          <p:cNvPr id="4" name="Slide Number Placeholder 3"/>
          <p:cNvSpPr>
            <a:spLocks noGrp="1"/>
          </p:cNvSpPr>
          <p:nvPr>
            <p:ph type="sldNum" sz="quarter" idx="5"/>
          </p:nvPr>
        </p:nvSpPr>
        <p:spPr/>
        <p:txBody>
          <a:bodyPr/>
          <a:lstStyle/>
          <a:p>
            <a:fld id="{40A2B48A-47C7-4ED7-B4A2-854D1C4DB8DA}" type="slidenum">
              <a:rPr lang="en-GB" smtClean="0"/>
              <a:t>5</a:t>
            </a:fld>
            <a:endParaRPr lang="en-GB" dirty="0"/>
          </a:p>
        </p:txBody>
      </p:sp>
    </p:spTree>
    <p:extLst>
      <p:ext uri="{BB962C8B-B14F-4D97-AF65-F5344CB8AC3E}">
        <p14:creationId xmlns:p14="http://schemas.microsoft.com/office/powerpoint/2010/main" val="3679200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endParaRPr>
          </a:p>
        </p:txBody>
      </p:sp>
      <p:sp>
        <p:nvSpPr>
          <p:cNvPr id="4" name="Slide Number Placeholder 3"/>
          <p:cNvSpPr>
            <a:spLocks noGrp="1"/>
          </p:cNvSpPr>
          <p:nvPr>
            <p:ph type="sldNum" sz="quarter" idx="5"/>
          </p:nvPr>
        </p:nvSpPr>
        <p:spPr/>
        <p:txBody>
          <a:bodyPr/>
          <a:lstStyle/>
          <a:p>
            <a:fld id="{40A2B48A-47C7-4ED7-B4A2-854D1C4DB8DA}" type="slidenum">
              <a:rPr lang="en-GB" smtClean="0"/>
              <a:t>11</a:t>
            </a:fld>
            <a:endParaRPr lang="en-GB" dirty="0"/>
          </a:p>
        </p:txBody>
      </p:sp>
    </p:spTree>
    <p:extLst>
      <p:ext uri="{BB962C8B-B14F-4D97-AF65-F5344CB8AC3E}">
        <p14:creationId xmlns:p14="http://schemas.microsoft.com/office/powerpoint/2010/main" val="3023121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979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0066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6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0229" y="84272"/>
            <a:ext cx="9431382" cy="664666"/>
          </a:xfrm>
        </p:spPr>
        <p:txBody>
          <a:bodyPr>
            <a:normAutofit/>
          </a:bodyPr>
          <a:lstStyle>
            <a:lvl1pPr>
              <a:defRPr sz="2400" b="1">
                <a:solidFill>
                  <a:schemeClr val="bg1">
                    <a:lumMod val="50000"/>
                  </a:schemeClr>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B43921-457F-42D7-9A5E-1FB398760551}" type="datetimeFigureOut">
              <a:rPr lang="en-GB" smtClean="0"/>
              <a:t>03/07/2023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dirty="0"/>
          </a:p>
        </p:txBody>
      </p:sp>
    </p:spTree>
    <p:extLst>
      <p:ext uri="{BB962C8B-B14F-4D97-AF65-F5344CB8AC3E}">
        <p14:creationId xmlns:p14="http://schemas.microsoft.com/office/powerpoint/2010/main" val="188408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4F1570-A8A1-4A16-AFB2-9AC998F82810}"/>
              </a:ext>
            </a:extLst>
          </p:cNvPr>
          <p:cNvSpPr/>
          <p:nvPr userDrawn="1"/>
        </p:nvSpPr>
        <p:spPr>
          <a:xfrm>
            <a:off x="0" y="0"/>
            <a:ext cx="12192000" cy="83041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a:extLst>
              <a:ext uri="{FF2B5EF4-FFF2-40B4-BE49-F238E27FC236}">
                <a16:creationId xmlns:a16="http://schemas.microsoft.com/office/drawing/2014/main" id="{C2F6F06A-8B6F-40B7-8BCB-81565050A2CF}"/>
              </a:ext>
            </a:extLst>
          </p:cNvPr>
          <p:cNvCxnSpPr>
            <a:cxnSpLocks/>
          </p:cNvCxnSpPr>
          <p:nvPr userDrawn="1"/>
        </p:nvCxnSpPr>
        <p:spPr>
          <a:xfrm>
            <a:off x="0" y="830424"/>
            <a:ext cx="12192000"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D97EED8-96BC-4DED-B61A-01F4723A38DB}"/>
              </a:ext>
            </a:extLst>
          </p:cNvPr>
          <p:cNvSpPr/>
          <p:nvPr userDrawn="1"/>
        </p:nvSpPr>
        <p:spPr>
          <a:xfrm>
            <a:off x="0" y="6517179"/>
            <a:ext cx="12192000" cy="34081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3171925"/>
      </p:ext>
    </p:extLst>
  </p:cSld>
  <p:clrMap bg1="lt1" tx1="dk1" bg2="lt2" tx2="dk2" accent1="accent1" accent2="accent2" accent3="accent3" accent4="accent4" accent5="accent5" accent6="accent6" hlink="hlink" folHlink="folHlink"/>
  <p:sldLayoutIdLst>
    <p:sldLayoutId id="2147483702" r:id="rId1"/>
    <p:sldLayoutId id="2147483709" r:id="rId2"/>
    <p:sldLayoutId id="2147483710" r:id="rId3"/>
    <p:sldLayoutId id="214748371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bbc.co.uk/news/business-51961624" TargetMode="External"/><Relationship Id="rId3" Type="http://schemas.openxmlformats.org/officeDocument/2006/relationships/hyperlink" Target="https://www.bbc.co.uk/news/business-51875271" TargetMode="External"/><Relationship Id="rId7" Type="http://schemas.openxmlformats.org/officeDocument/2006/relationships/hyperlink" Target="https://www.bbc.co.uk/news/technology-51947447" TargetMode="External"/><Relationship Id="rId2" Type="http://schemas.openxmlformats.org/officeDocument/2006/relationships/hyperlink" Target="https://www.bbc.co.uk/news/technology-51981841" TargetMode="External"/><Relationship Id="rId1" Type="http://schemas.openxmlformats.org/officeDocument/2006/relationships/slideLayout" Target="../slideLayouts/slideLayout2.xml"/><Relationship Id="rId6" Type="http://schemas.openxmlformats.org/officeDocument/2006/relationships/hyperlink" Target="https://www.bbc.co.uk/news/business-52090976" TargetMode="External"/><Relationship Id="rId5" Type="http://schemas.openxmlformats.org/officeDocument/2006/relationships/hyperlink" Target="https://www.bbc.co.uk/news/business-51941987" TargetMode="External"/><Relationship Id="rId10" Type="http://schemas.openxmlformats.org/officeDocument/2006/relationships/hyperlink" Target="https://www.bbc.co.uk/news/technology-52030133" TargetMode="External"/><Relationship Id="rId4" Type="http://schemas.openxmlformats.org/officeDocument/2006/relationships/hyperlink" Target="https://www.bbc.co.uk/news/business-51870146" TargetMode="External"/><Relationship Id="rId9" Type="http://schemas.openxmlformats.org/officeDocument/2006/relationships/hyperlink" Target="https://www.bbc.co.uk/news/business-5207015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E8CF060E-E4BE-4F7B-85AB-ED960EA608B8}"/>
              </a:ext>
            </a:extLst>
          </p:cNvPr>
          <p:cNvSpPr txBox="1">
            <a:spLocks/>
          </p:cNvSpPr>
          <p:nvPr/>
        </p:nvSpPr>
        <p:spPr>
          <a:xfrm>
            <a:off x="-1" y="68263"/>
            <a:ext cx="5878849" cy="6858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2400" b="1" kern="1200">
                <a:solidFill>
                  <a:schemeClr val="bg1">
                    <a:lumMod val="50000"/>
                  </a:schemeClr>
                </a:solidFill>
                <a:latin typeface="Century Gothic" panose="020B0502020202020204" pitchFamily="34" charset="0"/>
                <a:ea typeface="+mj-ea"/>
                <a:cs typeface="+mj-cs"/>
              </a:defRPr>
            </a:lvl1pPr>
          </a:lstStyle>
          <a:p>
            <a:endParaRPr lang="en-GB" dirty="0"/>
          </a:p>
        </p:txBody>
      </p:sp>
      <p:sp>
        <p:nvSpPr>
          <p:cNvPr id="10" name="Title 1">
            <a:extLst>
              <a:ext uri="{FF2B5EF4-FFF2-40B4-BE49-F238E27FC236}">
                <a16:creationId xmlns:a16="http://schemas.microsoft.com/office/drawing/2014/main" id="{D7E6623C-B6A8-47F7-B857-2A12C5D6A4C8}"/>
              </a:ext>
            </a:extLst>
          </p:cNvPr>
          <p:cNvSpPr txBox="1">
            <a:spLocks/>
          </p:cNvSpPr>
          <p:nvPr/>
        </p:nvSpPr>
        <p:spPr>
          <a:xfrm>
            <a:off x="0" y="1124744"/>
            <a:ext cx="5878849" cy="1661487"/>
          </a:xfrm>
          <a:prstGeom prst="rect">
            <a:avLst/>
          </a:prstGeom>
        </p:spPr>
        <p:txBody>
          <a:bodyPr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solidFill>
                  <a:schemeClr val="tx2"/>
                </a:solidFill>
                <a:latin typeface="+mn-lt"/>
              </a:rPr>
              <a:t>Business</a:t>
            </a:r>
            <a:br>
              <a:rPr lang="en-GB" b="1" dirty="0">
                <a:solidFill>
                  <a:schemeClr val="tx2"/>
                </a:solidFill>
                <a:latin typeface="+mn-lt"/>
              </a:rPr>
            </a:br>
            <a:r>
              <a:rPr lang="en-GB" b="1" dirty="0">
                <a:solidFill>
                  <a:schemeClr val="tx2"/>
                </a:solidFill>
                <a:latin typeface="+mn-lt"/>
              </a:rPr>
              <a:t>Transition workbook</a:t>
            </a:r>
          </a:p>
        </p:txBody>
      </p:sp>
      <p:pic>
        <p:nvPicPr>
          <p:cNvPr id="2" name="Picture 1">
            <a:extLst>
              <a:ext uri="{FF2B5EF4-FFF2-40B4-BE49-F238E27FC236}">
                <a16:creationId xmlns:a16="http://schemas.microsoft.com/office/drawing/2014/main" id="{F58D9471-7530-4931-BF5E-E3193DB35BA4}"/>
              </a:ext>
            </a:extLst>
          </p:cNvPr>
          <p:cNvPicPr>
            <a:picLocks noChangeAspect="1"/>
          </p:cNvPicPr>
          <p:nvPr/>
        </p:nvPicPr>
        <p:blipFill>
          <a:blip r:embed="rId3"/>
          <a:stretch>
            <a:fillRect/>
          </a:stretch>
        </p:blipFill>
        <p:spPr>
          <a:xfrm>
            <a:off x="6096000" y="2286907"/>
            <a:ext cx="5159279" cy="3344636"/>
          </a:xfrm>
          <a:prstGeom prst="rect">
            <a:avLst/>
          </a:prstGeom>
        </p:spPr>
      </p:pic>
    </p:spTree>
    <p:extLst>
      <p:ext uri="{BB962C8B-B14F-4D97-AF65-F5344CB8AC3E}">
        <p14:creationId xmlns:p14="http://schemas.microsoft.com/office/powerpoint/2010/main" val="657002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5595B6C-B9BB-4D28-94F6-2E631543877A}"/>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4</a:t>
            </a:r>
          </a:p>
        </p:txBody>
      </p:sp>
      <p:sp>
        <p:nvSpPr>
          <p:cNvPr id="3" name="Title 1">
            <a:extLst>
              <a:ext uri="{FF2B5EF4-FFF2-40B4-BE49-F238E27FC236}">
                <a16:creationId xmlns:a16="http://schemas.microsoft.com/office/drawing/2014/main" id="{063B6448-A64F-43DA-898B-03B02966DDD1}"/>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Business news article report</a:t>
            </a:r>
          </a:p>
        </p:txBody>
      </p:sp>
      <p:sp>
        <p:nvSpPr>
          <p:cNvPr id="4" name="TextBox 3">
            <a:extLst>
              <a:ext uri="{FF2B5EF4-FFF2-40B4-BE49-F238E27FC236}">
                <a16:creationId xmlns:a16="http://schemas.microsoft.com/office/drawing/2014/main" id="{4AF4CFC0-7375-403C-80A0-2D6397C8414B}"/>
              </a:ext>
            </a:extLst>
          </p:cNvPr>
          <p:cNvSpPr txBox="1"/>
          <p:nvPr/>
        </p:nvSpPr>
        <p:spPr>
          <a:xfrm>
            <a:off x="180974" y="1019174"/>
            <a:ext cx="11459645" cy="3970318"/>
          </a:xfrm>
          <a:prstGeom prst="rect">
            <a:avLst/>
          </a:prstGeom>
          <a:noFill/>
        </p:spPr>
        <p:txBody>
          <a:bodyPr wrap="square" rtlCol="0">
            <a:spAutoFit/>
          </a:bodyPr>
          <a:lstStyle/>
          <a:p>
            <a:r>
              <a:rPr lang="en-GB" sz="1400" dirty="0"/>
              <a:t>Points to remember: </a:t>
            </a:r>
          </a:p>
          <a:p>
            <a:pPr marL="285750" indent="-285750">
              <a:buFont typeface="Courier New" panose="02070309020205020404" pitchFamily="49" charset="0"/>
              <a:buChar char="o"/>
            </a:pPr>
            <a:r>
              <a:rPr lang="en-GB" sz="1400" dirty="0"/>
              <a:t>Read the article carefully and thoroughly and make sure you understand it. This is important as it will ensure your analysis is strong.  </a:t>
            </a:r>
          </a:p>
          <a:p>
            <a:pPr marL="285750" indent="-285750">
              <a:buFont typeface="Courier New" panose="02070309020205020404" pitchFamily="49" charset="0"/>
              <a:buChar char="o"/>
            </a:pPr>
            <a:r>
              <a:rPr lang="en-GB" sz="1400" dirty="0"/>
              <a:t>Try to research other news articles written about the business to support your analysis. </a:t>
            </a:r>
          </a:p>
          <a:p>
            <a:pPr marL="285750" indent="-285750">
              <a:buFont typeface="Courier New" panose="02070309020205020404" pitchFamily="49" charset="0"/>
              <a:buChar char="o"/>
            </a:pPr>
            <a:r>
              <a:rPr lang="en-GB" sz="1400" dirty="0"/>
              <a:t>Make sure you expand your points, particularly in your recommendations and counterbalance arguments. </a:t>
            </a:r>
          </a:p>
          <a:p>
            <a:pPr marL="285750" indent="-285750">
              <a:buFont typeface="Courier New" panose="02070309020205020404" pitchFamily="49" charset="0"/>
              <a:buChar char="o"/>
            </a:pPr>
            <a:r>
              <a:rPr lang="en-GB" sz="1400" dirty="0"/>
              <a:t>Check your grammar and proof-read your work. </a:t>
            </a:r>
          </a:p>
          <a:p>
            <a:endParaRPr lang="en-GB" sz="1400" dirty="0"/>
          </a:p>
          <a:p>
            <a:r>
              <a:rPr lang="en-GB" sz="1400" dirty="0"/>
              <a:t>Websites to find business news articles </a:t>
            </a:r>
          </a:p>
          <a:p>
            <a:pPr marL="285750" indent="-285750">
              <a:buFont typeface="Arial" panose="020B0604020202020204" pitchFamily="34" charset="0"/>
              <a:buChar char="•"/>
            </a:pPr>
            <a:r>
              <a:rPr lang="en-GB" sz="1400" dirty="0"/>
              <a:t>BBC News (Business Section) </a:t>
            </a:r>
          </a:p>
          <a:p>
            <a:pPr marL="285750" indent="-285750">
              <a:buFont typeface="Arial" panose="020B0604020202020204" pitchFamily="34" charset="0"/>
              <a:buChar char="•"/>
            </a:pPr>
            <a:r>
              <a:rPr lang="en-GB" sz="1400" dirty="0"/>
              <a:t>Business Insider </a:t>
            </a:r>
          </a:p>
          <a:p>
            <a:pPr marL="285750" indent="-285750">
              <a:buFont typeface="Arial" panose="020B0604020202020204" pitchFamily="34" charset="0"/>
              <a:buChar char="•"/>
            </a:pPr>
            <a:r>
              <a:rPr lang="en-GB" sz="1400" dirty="0"/>
              <a:t>The Economist </a:t>
            </a:r>
          </a:p>
          <a:p>
            <a:pPr marL="285750" indent="-285750">
              <a:buFont typeface="Arial" panose="020B0604020202020204" pitchFamily="34" charset="0"/>
              <a:buChar char="•"/>
            </a:pPr>
            <a:r>
              <a:rPr lang="en-GB" sz="1400" dirty="0"/>
              <a:t>The Guardian (Business Section) </a:t>
            </a:r>
          </a:p>
          <a:p>
            <a:pPr marL="285750" indent="-285750">
              <a:buFont typeface="Arial" panose="020B0604020202020204" pitchFamily="34" charset="0"/>
              <a:buChar char="•"/>
            </a:pPr>
            <a:r>
              <a:rPr lang="en-GB" sz="1400" dirty="0"/>
              <a:t>Daily Telegraph (Business Section) </a:t>
            </a:r>
          </a:p>
          <a:p>
            <a:pPr marL="285750" indent="-285750">
              <a:buFont typeface="Arial" panose="020B0604020202020204" pitchFamily="34" charset="0"/>
              <a:buChar char="•"/>
            </a:pPr>
            <a:r>
              <a:rPr lang="en-GB" sz="1400" dirty="0"/>
              <a:t>The Independent (Business News Section) </a:t>
            </a:r>
          </a:p>
          <a:p>
            <a:endParaRPr lang="en-GB" sz="1400" dirty="0"/>
          </a:p>
          <a:p>
            <a:r>
              <a:rPr lang="en-GB" sz="1400" i="1" dirty="0"/>
              <a:t>Top Tip: If you are interested in a specific business, on Google type in ‘current challenges affecting business name’ and you should get a list of articles about that specific business. Remember to put the link of the article you have used at the bottom of your written report.</a:t>
            </a:r>
          </a:p>
          <a:p>
            <a:pPr marL="285750" indent="-285750">
              <a:buFont typeface="Courier New" panose="02070309020205020404" pitchFamily="49" charset="0"/>
              <a:buChar char="o"/>
            </a:pPr>
            <a:endParaRPr lang="en-GB" sz="1400" dirty="0"/>
          </a:p>
          <a:p>
            <a:endParaRPr lang="en-GB" sz="1400" dirty="0"/>
          </a:p>
        </p:txBody>
      </p:sp>
    </p:spTree>
    <p:extLst>
      <p:ext uri="{BB962C8B-B14F-4D97-AF65-F5344CB8AC3E}">
        <p14:creationId xmlns:p14="http://schemas.microsoft.com/office/powerpoint/2010/main" val="4168443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1704201-C86B-4102-B647-35CDF4DFEEC5}"/>
              </a:ext>
            </a:extLst>
          </p:cNvPr>
          <p:cNvSpPr txBox="1">
            <a:spLocks/>
          </p:cNvSpPr>
          <p:nvPr/>
        </p:nvSpPr>
        <p:spPr>
          <a:xfrm>
            <a:off x="8449056" y="853313"/>
            <a:ext cx="3742944" cy="3628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solidFill>
                  <a:srgbClr val="595959"/>
                </a:solidFill>
                <a:latin typeface="Century Gothic" panose="020B0502020202020204" pitchFamily="34" charset="0"/>
              </a:rPr>
              <a:t>Expected time to complete: 2 hours</a:t>
            </a:r>
          </a:p>
        </p:txBody>
      </p:sp>
      <p:sp>
        <p:nvSpPr>
          <p:cNvPr id="5" name="Oval 4">
            <a:extLst>
              <a:ext uri="{FF2B5EF4-FFF2-40B4-BE49-F238E27FC236}">
                <a16:creationId xmlns:a16="http://schemas.microsoft.com/office/drawing/2014/main" id="{5B17E321-EDDB-4CA4-AC84-7B3E02F4209A}"/>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5</a:t>
            </a:r>
          </a:p>
        </p:txBody>
      </p:sp>
      <p:sp>
        <p:nvSpPr>
          <p:cNvPr id="6" name="Title 1">
            <a:extLst>
              <a:ext uri="{FF2B5EF4-FFF2-40B4-BE49-F238E27FC236}">
                <a16:creationId xmlns:a16="http://schemas.microsoft.com/office/drawing/2014/main" id="{504889C2-0507-4F04-AAA7-B40DD52A38CD}"/>
              </a:ext>
            </a:extLst>
          </p:cNvPr>
          <p:cNvSpPr txBox="1">
            <a:spLocks/>
          </p:cNvSpPr>
          <p:nvPr/>
        </p:nvSpPr>
        <p:spPr>
          <a:xfrm>
            <a:off x="319178" y="907161"/>
            <a:ext cx="5221010" cy="3628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bg1">
                    <a:lumMod val="50000"/>
                  </a:schemeClr>
                </a:solidFill>
                <a:latin typeface="Century Gothic" panose="020B0502020202020204" pitchFamily="34" charset="0"/>
                <a:ea typeface="+mj-ea"/>
                <a:cs typeface="+mj-cs"/>
              </a:defRPr>
            </a:lvl1pPr>
          </a:lstStyle>
          <a:p>
            <a:r>
              <a:rPr lang="en-GB" sz="1800" dirty="0">
                <a:solidFill>
                  <a:srgbClr val="595959"/>
                </a:solidFill>
                <a:latin typeface="+mj-lt"/>
              </a:rPr>
              <a:t>Getting to grips with terminology</a:t>
            </a:r>
          </a:p>
        </p:txBody>
      </p:sp>
      <p:sp>
        <p:nvSpPr>
          <p:cNvPr id="23" name="Title 1">
            <a:extLst>
              <a:ext uri="{FF2B5EF4-FFF2-40B4-BE49-F238E27FC236}">
                <a16:creationId xmlns:a16="http://schemas.microsoft.com/office/drawing/2014/main" id="{60616FA2-69CE-4F4B-873E-9DA9432534A7}"/>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Key terms task</a:t>
            </a:r>
          </a:p>
        </p:txBody>
      </p:sp>
      <p:sp>
        <p:nvSpPr>
          <p:cNvPr id="8" name="TextBox 7">
            <a:extLst>
              <a:ext uri="{FF2B5EF4-FFF2-40B4-BE49-F238E27FC236}">
                <a16:creationId xmlns:a16="http://schemas.microsoft.com/office/drawing/2014/main" id="{92269F24-F395-4A2D-8DFF-7658E9C48738}"/>
              </a:ext>
            </a:extLst>
          </p:cNvPr>
          <p:cNvSpPr txBox="1"/>
          <p:nvPr/>
        </p:nvSpPr>
        <p:spPr>
          <a:xfrm>
            <a:off x="319177" y="1417038"/>
            <a:ext cx="10581051" cy="5078313"/>
          </a:xfrm>
          <a:prstGeom prst="rect">
            <a:avLst/>
          </a:prstGeom>
          <a:noFill/>
        </p:spPr>
        <p:txBody>
          <a:bodyPr wrap="square" rtlCol="0">
            <a:spAutoFit/>
          </a:bodyPr>
          <a:lstStyle/>
          <a:p>
            <a:r>
              <a:rPr lang="en-GB" sz="1200" dirty="0">
                <a:solidFill>
                  <a:srgbClr val="595959"/>
                </a:solidFill>
              </a:rPr>
              <a:t>An important aspect of being successful with your study of Business is getting to grips with subject related terminology.  There are over 240 specific terms you will need to learn!</a:t>
            </a:r>
          </a:p>
          <a:p>
            <a:endParaRPr lang="en-GB" sz="1200" dirty="0">
              <a:solidFill>
                <a:srgbClr val="595959"/>
              </a:solidFill>
            </a:endParaRPr>
          </a:p>
          <a:p>
            <a:r>
              <a:rPr lang="en-GB" sz="1200" dirty="0">
                <a:solidFill>
                  <a:srgbClr val="595959"/>
                </a:solidFill>
              </a:rPr>
              <a:t>Below are a handful of the key terms you will need to become familiar with.</a:t>
            </a:r>
          </a:p>
          <a:p>
            <a:endParaRPr lang="en-GB" sz="1200" dirty="0">
              <a:solidFill>
                <a:srgbClr val="595959"/>
              </a:solidFill>
            </a:endParaRPr>
          </a:p>
          <a:p>
            <a:r>
              <a:rPr lang="en-GB" sz="1200" b="1" dirty="0">
                <a:solidFill>
                  <a:schemeClr val="accent1"/>
                </a:solidFill>
              </a:rPr>
              <a:t>Niche market					Mass market						Market size	</a:t>
            </a:r>
          </a:p>
          <a:p>
            <a:endParaRPr lang="en-GB" sz="1200" b="1" dirty="0">
              <a:solidFill>
                <a:schemeClr val="accent1"/>
              </a:solidFill>
            </a:endParaRPr>
          </a:p>
          <a:p>
            <a:r>
              <a:rPr lang="en-GB" sz="1200" b="1" dirty="0">
                <a:solidFill>
                  <a:schemeClr val="accent1"/>
                </a:solidFill>
              </a:rPr>
              <a:t>Market share	      				Dynamic market					Market equilibrium</a:t>
            </a:r>
          </a:p>
          <a:p>
            <a:endParaRPr lang="en-GB" sz="1200" b="1" dirty="0">
              <a:solidFill>
                <a:schemeClr val="accent1"/>
              </a:solidFill>
            </a:endParaRPr>
          </a:p>
          <a:p>
            <a:r>
              <a:rPr lang="en-GB" sz="1200" b="1" dirty="0">
                <a:solidFill>
                  <a:schemeClr val="accent1"/>
                </a:solidFill>
              </a:rPr>
              <a:t>Entrepreneur					Dividends						Inflation</a:t>
            </a:r>
          </a:p>
          <a:p>
            <a:endParaRPr lang="en-GB" sz="1200" b="1" dirty="0">
              <a:solidFill>
                <a:schemeClr val="accent1"/>
              </a:solidFill>
            </a:endParaRPr>
          </a:p>
          <a:p>
            <a:r>
              <a:rPr lang="en-GB" sz="1200" b="1" dirty="0">
                <a:solidFill>
                  <a:schemeClr val="accent1"/>
                </a:solidFill>
              </a:rPr>
              <a:t>Capacity utilisation				Corporate social responsibility			Horizontal integration</a:t>
            </a:r>
          </a:p>
          <a:p>
            <a:endParaRPr lang="en-GB" sz="1200" b="1" dirty="0">
              <a:solidFill>
                <a:schemeClr val="accent1"/>
              </a:solidFill>
            </a:endParaRPr>
          </a:p>
          <a:p>
            <a:r>
              <a:rPr lang="en-GB" sz="1200" b="1" dirty="0">
                <a:solidFill>
                  <a:schemeClr val="accent1"/>
                </a:solidFill>
              </a:rPr>
              <a:t>Competitive advantage			Human development index				Infrastructure</a:t>
            </a:r>
          </a:p>
          <a:p>
            <a:endParaRPr lang="en-GB" sz="1200" b="1" dirty="0">
              <a:solidFill>
                <a:schemeClr val="accent1"/>
              </a:solidFill>
            </a:endParaRPr>
          </a:p>
          <a:p>
            <a:r>
              <a:rPr lang="en-GB" sz="1200" b="1" dirty="0">
                <a:solidFill>
                  <a:schemeClr val="accent1"/>
                </a:solidFill>
              </a:rPr>
              <a:t>Asset stripping				Emerging economy					Trade bloc</a:t>
            </a:r>
            <a:endParaRPr lang="en-GB" sz="1200" b="1" dirty="0">
              <a:solidFill>
                <a:srgbClr val="595959"/>
              </a:solidFill>
            </a:endParaRPr>
          </a:p>
          <a:p>
            <a:endParaRPr lang="en-GB" sz="1200" dirty="0">
              <a:solidFill>
                <a:srgbClr val="595959"/>
              </a:solidFill>
            </a:endParaRPr>
          </a:p>
          <a:p>
            <a:pPr marL="228600" indent="-228600">
              <a:buFont typeface="+mj-lt"/>
              <a:buAutoNum type="arabicPeriod"/>
            </a:pPr>
            <a:r>
              <a:rPr lang="en-GB" sz="1200" dirty="0">
                <a:solidFill>
                  <a:srgbClr val="595959"/>
                </a:solidFill>
              </a:rPr>
              <a:t>Research each of the key terms and write a definition.</a:t>
            </a:r>
          </a:p>
          <a:p>
            <a:pPr marL="228600" indent="-228600">
              <a:buFont typeface="+mj-lt"/>
              <a:buAutoNum type="arabicPeriod"/>
            </a:pPr>
            <a:endParaRPr lang="en-GB" sz="1200" dirty="0">
              <a:solidFill>
                <a:srgbClr val="595959"/>
              </a:solidFill>
            </a:endParaRPr>
          </a:p>
          <a:p>
            <a:pPr marL="228600" indent="-228600">
              <a:buFont typeface="+mj-lt"/>
              <a:buAutoNum type="arabicPeriod"/>
            </a:pPr>
            <a:r>
              <a:rPr lang="en-GB" sz="1200" dirty="0">
                <a:solidFill>
                  <a:srgbClr val="595959"/>
                </a:solidFill>
              </a:rPr>
              <a:t>Resist the urge to simply cut and paste a definition from the first website you find.  </a:t>
            </a:r>
            <a:br>
              <a:rPr lang="en-GB" sz="1200" dirty="0">
                <a:solidFill>
                  <a:srgbClr val="595959"/>
                </a:solidFill>
              </a:rPr>
            </a:br>
            <a:r>
              <a:rPr lang="en-GB" sz="1200" dirty="0">
                <a:solidFill>
                  <a:srgbClr val="595959"/>
                </a:solidFill>
              </a:rPr>
              <a:t>Many definitions found on The Internet are overly complicated and wordy.</a:t>
            </a:r>
          </a:p>
          <a:p>
            <a:pPr marL="228600" indent="-228600">
              <a:buFont typeface="+mj-lt"/>
              <a:buAutoNum type="arabicPeriod"/>
            </a:pPr>
            <a:endParaRPr lang="en-GB" sz="1200" dirty="0">
              <a:solidFill>
                <a:srgbClr val="595959"/>
              </a:solidFill>
            </a:endParaRPr>
          </a:p>
          <a:p>
            <a:pPr marL="228600" indent="-228600">
              <a:buFont typeface="+mj-lt"/>
              <a:buAutoNum type="arabicPeriod"/>
            </a:pPr>
            <a:r>
              <a:rPr lang="en-GB" sz="1200" dirty="0">
                <a:solidFill>
                  <a:srgbClr val="595959"/>
                </a:solidFill>
              </a:rPr>
              <a:t>Ask yourself:</a:t>
            </a:r>
          </a:p>
          <a:p>
            <a:pPr marL="685800" lvl="1" indent="-228600">
              <a:buFont typeface="Arial" panose="020B0604020202020204" pitchFamily="34" charset="0"/>
              <a:buChar char="•"/>
            </a:pPr>
            <a:r>
              <a:rPr lang="en-GB" sz="1200" dirty="0">
                <a:solidFill>
                  <a:srgbClr val="595959"/>
                </a:solidFill>
              </a:rPr>
              <a:t>Does my definition make sense?</a:t>
            </a:r>
          </a:p>
          <a:p>
            <a:pPr marL="685800" lvl="1" indent="-228600">
              <a:buFont typeface="Arial" panose="020B0604020202020204" pitchFamily="34" charset="0"/>
              <a:buChar char="•"/>
            </a:pPr>
            <a:r>
              <a:rPr lang="en-GB" sz="1200" dirty="0">
                <a:solidFill>
                  <a:srgbClr val="595959"/>
                </a:solidFill>
              </a:rPr>
              <a:t>Is it succinct, to the point?</a:t>
            </a:r>
          </a:p>
          <a:p>
            <a:pPr marL="685800" lvl="1" indent="-228600">
              <a:buFont typeface="Arial" panose="020B0604020202020204" pitchFamily="34" charset="0"/>
              <a:buChar char="•"/>
            </a:pPr>
            <a:r>
              <a:rPr lang="en-GB" sz="1200" dirty="0">
                <a:solidFill>
                  <a:srgbClr val="595959"/>
                </a:solidFill>
              </a:rPr>
              <a:t>Does the definition have appropriate depth and detail for A’Level?</a:t>
            </a:r>
          </a:p>
          <a:p>
            <a:pPr marL="685800" lvl="1" indent="-228600">
              <a:buFont typeface="Arial" panose="020B0604020202020204" pitchFamily="34" charset="0"/>
              <a:buChar char="•"/>
            </a:pPr>
            <a:r>
              <a:rPr lang="en-GB" sz="1200" dirty="0">
                <a:solidFill>
                  <a:srgbClr val="595959"/>
                </a:solidFill>
              </a:rPr>
              <a:t>Could I give this definition to another student so they could revise from it?</a:t>
            </a:r>
          </a:p>
        </p:txBody>
      </p:sp>
    </p:spTree>
    <p:extLst>
      <p:ext uri="{BB962C8B-B14F-4D97-AF65-F5344CB8AC3E}">
        <p14:creationId xmlns:p14="http://schemas.microsoft.com/office/powerpoint/2010/main" val="2843821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8357ACD-50C4-4C9A-8C53-32B6CB88EDCC}"/>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6</a:t>
            </a:r>
          </a:p>
        </p:txBody>
      </p:sp>
      <p:sp>
        <p:nvSpPr>
          <p:cNvPr id="3" name="Title 1">
            <a:extLst>
              <a:ext uri="{FF2B5EF4-FFF2-40B4-BE49-F238E27FC236}">
                <a16:creationId xmlns:a16="http://schemas.microsoft.com/office/drawing/2014/main" id="{501B2492-E52A-4CEB-A941-07FC04E80327}"/>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Recruitment and selection</a:t>
            </a:r>
          </a:p>
        </p:txBody>
      </p:sp>
      <p:sp>
        <p:nvSpPr>
          <p:cNvPr id="4" name="TextBox 3">
            <a:extLst>
              <a:ext uri="{FF2B5EF4-FFF2-40B4-BE49-F238E27FC236}">
                <a16:creationId xmlns:a16="http://schemas.microsoft.com/office/drawing/2014/main" id="{D72DB7C3-D112-4D45-8527-10094B4EA128}"/>
              </a:ext>
            </a:extLst>
          </p:cNvPr>
          <p:cNvSpPr txBox="1"/>
          <p:nvPr/>
        </p:nvSpPr>
        <p:spPr>
          <a:xfrm>
            <a:off x="0" y="953943"/>
            <a:ext cx="12192000" cy="307777"/>
          </a:xfrm>
          <a:prstGeom prst="rect">
            <a:avLst/>
          </a:prstGeom>
          <a:noFill/>
        </p:spPr>
        <p:txBody>
          <a:bodyPr wrap="square" rtlCol="0">
            <a:spAutoFit/>
          </a:bodyPr>
          <a:lstStyle/>
          <a:p>
            <a:r>
              <a:rPr lang="en-GB" sz="1400" dirty="0"/>
              <a:t>Complete the research tasks detailed in the table below. Try and challenge yourself by identifying the benefits/drawbacks of each stage in the recruitment process:</a:t>
            </a:r>
          </a:p>
        </p:txBody>
      </p:sp>
      <p:graphicFrame>
        <p:nvGraphicFramePr>
          <p:cNvPr id="5" name="Table 5">
            <a:extLst>
              <a:ext uri="{FF2B5EF4-FFF2-40B4-BE49-F238E27FC236}">
                <a16:creationId xmlns:a16="http://schemas.microsoft.com/office/drawing/2014/main" id="{6480BC22-387D-4215-8708-C44753E5E7E7}"/>
              </a:ext>
            </a:extLst>
          </p:cNvPr>
          <p:cNvGraphicFramePr>
            <a:graphicFrameLocks noGrp="1"/>
          </p:cNvGraphicFramePr>
          <p:nvPr>
            <p:extLst>
              <p:ext uri="{D42A27DB-BD31-4B8C-83A1-F6EECF244321}">
                <p14:modId xmlns:p14="http://schemas.microsoft.com/office/powerpoint/2010/main" val="3033982963"/>
              </p:ext>
            </p:extLst>
          </p:nvPr>
        </p:nvGraphicFramePr>
        <p:xfrm>
          <a:off x="180974" y="1430866"/>
          <a:ext cx="10806339" cy="4886598"/>
        </p:xfrm>
        <a:graphic>
          <a:graphicData uri="http://schemas.openxmlformats.org/drawingml/2006/table">
            <a:tbl>
              <a:tblPr firstRow="1" bandRow="1">
                <a:tableStyleId>{5C22544A-7EE6-4342-B048-85BDC9FD1C3A}</a:tableStyleId>
              </a:tblPr>
              <a:tblGrid>
                <a:gridCol w="1430112">
                  <a:extLst>
                    <a:ext uri="{9D8B030D-6E8A-4147-A177-3AD203B41FA5}">
                      <a16:colId xmlns:a16="http://schemas.microsoft.com/office/drawing/2014/main" val="1014467396"/>
                    </a:ext>
                  </a:extLst>
                </a:gridCol>
                <a:gridCol w="7228114">
                  <a:extLst>
                    <a:ext uri="{9D8B030D-6E8A-4147-A177-3AD203B41FA5}">
                      <a16:colId xmlns:a16="http://schemas.microsoft.com/office/drawing/2014/main" val="1799852094"/>
                    </a:ext>
                  </a:extLst>
                </a:gridCol>
                <a:gridCol w="2148113">
                  <a:extLst>
                    <a:ext uri="{9D8B030D-6E8A-4147-A177-3AD203B41FA5}">
                      <a16:colId xmlns:a16="http://schemas.microsoft.com/office/drawing/2014/main" val="978580952"/>
                    </a:ext>
                  </a:extLst>
                </a:gridCol>
              </a:tblGrid>
              <a:tr h="310848">
                <a:tc>
                  <a:txBody>
                    <a:bodyPr/>
                    <a:lstStyle/>
                    <a:p>
                      <a:r>
                        <a:rPr lang="en-GB" sz="1400" dirty="0"/>
                        <a:t>Stages in recruitment</a:t>
                      </a:r>
                    </a:p>
                  </a:txBody>
                  <a:tcPr/>
                </a:tc>
                <a:tc>
                  <a:txBody>
                    <a:bodyPr/>
                    <a:lstStyle/>
                    <a:p>
                      <a:r>
                        <a:rPr lang="en-GB" sz="1400" dirty="0"/>
                        <a:t>Task</a:t>
                      </a:r>
                    </a:p>
                  </a:txBody>
                  <a:tcPr/>
                </a:tc>
                <a:tc>
                  <a:txBody>
                    <a:bodyPr/>
                    <a:lstStyle/>
                    <a:p>
                      <a:r>
                        <a:rPr lang="en-GB" sz="1400" dirty="0"/>
                        <a:t>Stretch and Challenge</a:t>
                      </a:r>
                    </a:p>
                  </a:txBody>
                  <a:tcPr/>
                </a:tc>
                <a:extLst>
                  <a:ext uri="{0D108BD9-81ED-4DB2-BD59-A6C34878D82A}">
                    <a16:rowId xmlns:a16="http://schemas.microsoft.com/office/drawing/2014/main" val="1374498947"/>
                  </a:ext>
                </a:extLst>
              </a:tr>
              <a:tr h="485382">
                <a:tc>
                  <a:txBody>
                    <a:bodyPr/>
                    <a:lstStyle/>
                    <a:p>
                      <a:r>
                        <a:rPr lang="en-GB" sz="1200" dirty="0"/>
                        <a:t>Identify a vacancy</a:t>
                      </a:r>
                    </a:p>
                  </a:txBody>
                  <a:tcPr/>
                </a:tc>
                <a:tc>
                  <a:txBody>
                    <a:bodyPr/>
                    <a:lstStyle/>
                    <a:p>
                      <a:r>
                        <a:rPr lang="en-GB" sz="1200" dirty="0"/>
                        <a:t>Describe methods that are used by the business to identify vacancies within the company</a:t>
                      </a:r>
                    </a:p>
                  </a:txBody>
                  <a:tcPr/>
                </a:tc>
                <a:tc>
                  <a:txBody>
                    <a:bodyPr/>
                    <a:lstStyle/>
                    <a:p>
                      <a:r>
                        <a:rPr lang="en-GB" sz="1200" dirty="0"/>
                        <a:t>What are the benefits/ drawbacks of this?</a:t>
                      </a:r>
                    </a:p>
                  </a:txBody>
                  <a:tcPr/>
                </a:tc>
                <a:extLst>
                  <a:ext uri="{0D108BD9-81ED-4DB2-BD59-A6C34878D82A}">
                    <a16:rowId xmlns:a16="http://schemas.microsoft.com/office/drawing/2014/main" val="4191693230"/>
                  </a:ext>
                </a:extLst>
              </a:tr>
              <a:tr h="485382">
                <a:tc>
                  <a:txBody>
                    <a:bodyPr/>
                    <a:lstStyle/>
                    <a:p>
                      <a:r>
                        <a:rPr lang="en-GB" sz="1200" dirty="0"/>
                        <a:t>Create a person specification </a:t>
                      </a:r>
                    </a:p>
                  </a:txBody>
                  <a:tcPr/>
                </a:tc>
                <a:tc>
                  <a:txBody>
                    <a:bodyPr/>
                    <a:lstStyle/>
                    <a:p>
                      <a:r>
                        <a:rPr lang="en-GB" sz="1200" dirty="0"/>
                        <a:t>Who is responsible for writing a person specification? Find an example of a person specification for any vacancy posted by the company</a:t>
                      </a:r>
                    </a:p>
                  </a:txBody>
                  <a:tcPr/>
                </a:tc>
                <a:tc>
                  <a:txBody>
                    <a:bodyPr/>
                    <a:lstStyle/>
                    <a:p>
                      <a:r>
                        <a:rPr lang="en-GB" sz="1200" dirty="0"/>
                        <a:t>What are the benefits/ drawbacks of this?</a:t>
                      </a:r>
                    </a:p>
                  </a:txBody>
                  <a:tcPr/>
                </a:tc>
                <a:extLst>
                  <a:ext uri="{0D108BD9-81ED-4DB2-BD59-A6C34878D82A}">
                    <a16:rowId xmlns:a16="http://schemas.microsoft.com/office/drawing/2014/main" val="3889911964"/>
                  </a:ext>
                </a:extLst>
              </a:tr>
              <a:tr h="485382">
                <a:tc>
                  <a:txBody>
                    <a:bodyPr/>
                    <a:lstStyle/>
                    <a:p>
                      <a:r>
                        <a:rPr lang="en-GB" sz="1200" dirty="0"/>
                        <a:t>Create a job description</a:t>
                      </a:r>
                    </a:p>
                  </a:txBody>
                  <a:tcPr/>
                </a:tc>
                <a:tc>
                  <a:txBody>
                    <a:bodyPr/>
                    <a:lstStyle/>
                    <a:p>
                      <a:r>
                        <a:rPr lang="en-GB" sz="1200" dirty="0"/>
                        <a:t>Who is responsible for writing a job description? Find an example of a person specification for any vacancy posted by the company. </a:t>
                      </a:r>
                    </a:p>
                  </a:txBody>
                  <a:tcPr/>
                </a:tc>
                <a:tc>
                  <a:txBody>
                    <a:bodyPr/>
                    <a:lstStyle/>
                    <a:p>
                      <a:r>
                        <a:rPr lang="en-GB" sz="1200" dirty="0"/>
                        <a:t>What are the benefits/ drawbacks of this?</a:t>
                      </a:r>
                    </a:p>
                  </a:txBody>
                  <a:tcPr/>
                </a:tc>
                <a:extLst>
                  <a:ext uri="{0D108BD9-81ED-4DB2-BD59-A6C34878D82A}">
                    <a16:rowId xmlns:a16="http://schemas.microsoft.com/office/drawing/2014/main" val="958755900"/>
                  </a:ext>
                </a:extLst>
              </a:tr>
              <a:tr h="485382">
                <a:tc>
                  <a:txBody>
                    <a:bodyPr/>
                    <a:lstStyle/>
                    <a:p>
                      <a:r>
                        <a:rPr lang="en-GB" sz="1200" dirty="0"/>
                        <a:t>Advertise job</a:t>
                      </a:r>
                    </a:p>
                  </a:txBody>
                  <a:tcPr/>
                </a:tc>
                <a:tc>
                  <a:txBody>
                    <a:bodyPr/>
                    <a:lstStyle/>
                    <a:p>
                      <a:r>
                        <a:rPr lang="en-GB" sz="1200" dirty="0"/>
                        <a:t>Where are jobs advertised for this company? Support your response with examples</a:t>
                      </a:r>
                    </a:p>
                  </a:txBody>
                  <a:tcPr/>
                </a:tc>
                <a:tc>
                  <a:txBody>
                    <a:bodyPr/>
                    <a:lstStyle/>
                    <a:p>
                      <a:r>
                        <a:rPr lang="en-GB" sz="1200" dirty="0"/>
                        <a:t>What are the benefits/ drawbacks of this?</a:t>
                      </a:r>
                    </a:p>
                  </a:txBody>
                  <a:tcPr/>
                </a:tc>
                <a:extLst>
                  <a:ext uri="{0D108BD9-81ED-4DB2-BD59-A6C34878D82A}">
                    <a16:rowId xmlns:a16="http://schemas.microsoft.com/office/drawing/2014/main" val="1037591678"/>
                  </a:ext>
                </a:extLst>
              </a:tr>
              <a:tr h="485382">
                <a:tc>
                  <a:txBody>
                    <a:bodyPr/>
                    <a:lstStyle/>
                    <a:p>
                      <a:r>
                        <a:rPr lang="en-GB" sz="1200" dirty="0"/>
                        <a:t>Send/ receive applications</a:t>
                      </a:r>
                    </a:p>
                  </a:txBody>
                  <a:tcPr/>
                </a:tc>
                <a:tc>
                  <a:txBody>
                    <a:bodyPr/>
                    <a:lstStyle/>
                    <a:p>
                      <a:r>
                        <a:rPr lang="en-GB" sz="1200" dirty="0"/>
                        <a:t>What methods are used to send and receive applications? Support your response with examples. </a:t>
                      </a:r>
                    </a:p>
                  </a:txBody>
                  <a:tcPr/>
                </a:tc>
                <a:tc>
                  <a:txBody>
                    <a:bodyPr/>
                    <a:lstStyle/>
                    <a:p>
                      <a:r>
                        <a:rPr lang="en-GB" sz="1200" dirty="0"/>
                        <a:t>What are the benefits/ drawbacks of this?</a:t>
                      </a:r>
                    </a:p>
                  </a:txBody>
                  <a:tcPr/>
                </a:tc>
                <a:extLst>
                  <a:ext uri="{0D108BD9-81ED-4DB2-BD59-A6C34878D82A}">
                    <a16:rowId xmlns:a16="http://schemas.microsoft.com/office/drawing/2014/main" val="514720719"/>
                  </a:ext>
                </a:extLst>
              </a:tr>
              <a:tr h="485382">
                <a:tc>
                  <a:txBody>
                    <a:bodyPr/>
                    <a:lstStyle/>
                    <a:p>
                      <a:r>
                        <a:rPr lang="en-GB" sz="1200" dirty="0"/>
                        <a:t>Shortlist candidates</a:t>
                      </a:r>
                    </a:p>
                  </a:txBody>
                  <a:tcPr/>
                </a:tc>
                <a:tc>
                  <a:txBody>
                    <a:bodyPr/>
                    <a:lstStyle/>
                    <a:p>
                      <a:r>
                        <a:rPr lang="en-GB" sz="1200" dirty="0"/>
                        <a:t>Who shortlists candidates? What is the typical number of candidates that will be given an interview?</a:t>
                      </a:r>
                    </a:p>
                  </a:txBody>
                  <a:tcPr/>
                </a:tc>
                <a:tc>
                  <a:txBody>
                    <a:bodyPr/>
                    <a:lstStyle/>
                    <a:p>
                      <a:r>
                        <a:rPr lang="en-GB" sz="1200" dirty="0"/>
                        <a:t>What are the benefits/ drawbacks of this?</a:t>
                      </a:r>
                    </a:p>
                  </a:txBody>
                  <a:tcPr/>
                </a:tc>
                <a:extLst>
                  <a:ext uri="{0D108BD9-81ED-4DB2-BD59-A6C34878D82A}">
                    <a16:rowId xmlns:a16="http://schemas.microsoft.com/office/drawing/2014/main" val="3129762128"/>
                  </a:ext>
                </a:extLst>
              </a:tr>
              <a:tr h="485382">
                <a:tc>
                  <a:txBody>
                    <a:bodyPr/>
                    <a:lstStyle/>
                    <a:p>
                      <a:r>
                        <a:rPr lang="en-GB" sz="1200" dirty="0"/>
                        <a:t>Interview candidates</a:t>
                      </a:r>
                    </a:p>
                  </a:txBody>
                  <a:tcPr/>
                </a:tc>
                <a:tc>
                  <a:txBody>
                    <a:bodyPr/>
                    <a:lstStyle/>
                    <a:p>
                      <a:r>
                        <a:rPr lang="en-GB" sz="1200" dirty="0"/>
                        <a:t>How many stages of the interview are there? What methods are used for interviewing candidates/</a:t>
                      </a:r>
                    </a:p>
                  </a:txBody>
                  <a:tcPr/>
                </a:tc>
                <a:tc>
                  <a:txBody>
                    <a:bodyPr/>
                    <a:lstStyle/>
                    <a:p>
                      <a:r>
                        <a:rPr lang="en-GB" sz="1200" dirty="0"/>
                        <a:t>What are the benefits/ drawbacks of this?</a:t>
                      </a:r>
                    </a:p>
                  </a:txBody>
                  <a:tcPr/>
                </a:tc>
                <a:extLst>
                  <a:ext uri="{0D108BD9-81ED-4DB2-BD59-A6C34878D82A}">
                    <a16:rowId xmlns:a16="http://schemas.microsoft.com/office/drawing/2014/main" val="4123828930"/>
                  </a:ext>
                </a:extLst>
              </a:tr>
              <a:tr h="485382">
                <a:tc>
                  <a:txBody>
                    <a:bodyPr/>
                    <a:lstStyle/>
                    <a:p>
                      <a:r>
                        <a:rPr lang="en-GB" sz="1200" dirty="0"/>
                        <a:t>Select best candidate</a:t>
                      </a:r>
                    </a:p>
                  </a:txBody>
                  <a:tcPr/>
                </a:tc>
                <a:tc>
                  <a:txBody>
                    <a:bodyPr/>
                    <a:lstStyle/>
                    <a:p>
                      <a:r>
                        <a:rPr lang="en-GB" sz="1200" dirty="0"/>
                        <a:t>How do they decide on who gets the job? Who is involved in this process?</a:t>
                      </a:r>
                    </a:p>
                  </a:txBody>
                  <a:tcPr/>
                </a:tc>
                <a:tc>
                  <a:txBody>
                    <a:bodyPr/>
                    <a:lstStyle/>
                    <a:p>
                      <a:r>
                        <a:rPr lang="en-GB" sz="1200" dirty="0"/>
                        <a:t>What are the benefits/ drawbacks of this?</a:t>
                      </a:r>
                    </a:p>
                  </a:txBody>
                  <a:tcPr/>
                </a:tc>
                <a:extLst>
                  <a:ext uri="{0D108BD9-81ED-4DB2-BD59-A6C34878D82A}">
                    <a16:rowId xmlns:a16="http://schemas.microsoft.com/office/drawing/2014/main" val="3821173941"/>
                  </a:ext>
                </a:extLst>
              </a:tr>
              <a:tr h="485382">
                <a:tc>
                  <a:txBody>
                    <a:bodyPr/>
                    <a:lstStyle/>
                    <a:p>
                      <a:r>
                        <a:rPr lang="en-GB" sz="1200" dirty="0"/>
                        <a:t>Make job offer</a:t>
                      </a:r>
                    </a:p>
                  </a:txBody>
                  <a:tcPr/>
                </a:tc>
                <a:tc>
                  <a:txBody>
                    <a:bodyPr/>
                    <a:lstStyle/>
                    <a:p>
                      <a:r>
                        <a:rPr lang="en-GB" sz="1200" dirty="0"/>
                        <a:t>How do they inform candidates as to whether or not they have been successful?</a:t>
                      </a:r>
                    </a:p>
                  </a:txBody>
                  <a:tcPr/>
                </a:tc>
                <a:tc>
                  <a:txBody>
                    <a:bodyPr/>
                    <a:lstStyle/>
                    <a:p>
                      <a:r>
                        <a:rPr lang="en-GB" sz="1200" dirty="0"/>
                        <a:t>What are the benefits/ drawbacks of this?</a:t>
                      </a:r>
                    </a:p>
                  </a:txBody>
                  <a:tcPr/>
                </a:tc>
                <a:extLst>
                  <a:ext uri="{0D108BD9-81ED-4DB2-BD59-A6C34878D82A}">
                    <a16:rowId xmlns:a16="http://schemas.microsoft.com/office/drawing/2014/main" val="3274597553"/>
                  </a:ext>
                </a:extLst>
              </a:tr>
            </a:tbl>
          </a:graphicData>
        </a:graphic>
      </p:graphicFrame>
    </p:spTree>
    <p:extLst>
      <p:ext uri="{BB962C8B-B14F-4D97-AF65-F5344CB8AC3E}">
        <p14:creationId xmlns:p14="http://schemas.microsoft.com/office/powerpoint/2010/main" val="3570651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B0A92-ABC6-402F-9BE0-6DD90F55779D}"/>
              </a:ext>
            </a:extLst>
          </p:cNvPr>
          <p:cNvSpPr txBox="1">
            <a:spLocks/>
          </p:cNvSpPr>
          <p:nvPr/>
        </p:nvSpPr>
        <p:spPr>
          <a:xfrm>
            <a:off x="0" y="960359"/>
            <a:ext cx="5878849" cy="580766"/>
          </a:xfrm>
          <a:prstGeom prst="rect">
            <a:avLst/>
          </a:prstGeom>
        </p:spPr>
        <p:txBody>
          <a:bodyPr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solidFill>
                  <a:schemeClr val="tx2"/>
                </a:solidFill>
                <a:latin typeface="+mn-lt"/>
              </a:rPr>
              <a:t>Contents</a:t>
            </a:r>
          </a:p>
        </p:txBody>
      </p:sp>
      <p:sp>
        <p:nvSpPr>
          <p:cNvPr id="3" name="Content Placeholder 2">
            <a:extLst>
              <a:ext uri="{FF2B5EF4-FFF2-40B4-BE49-F238E27FC236}">
                <a16:creationId xmlns:a16="http://schemas.microsoft.com/office/drawing/2014/main" id="{AB611344-C1D9-4CEA-845E-C5C20FF1BB95}"/>
              </a:ext>
            </a:extLst>
          </p:cNvPr>
          <p:cNvSpPr txBox="1">
            <a:spLocks/>
          </p:cNvSpPr>
          <p:nvPr/>
        </p:nvSpPr>
        <p:spPr>
          <a:xfrm>
            <a:off x="308386" y="1693602"/>
            <a:ext cx="10109610" cy="4727746"/>
          </a:xfrm>
          <a:prstGeom prst="rect">
            <a:avLst/>
          </a:prstGeom>
          <a:no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400" dirty="0">
              <a:solidFill>
                <a:srgbClr val="595959"/>
              </a:solidFill>
            </a:endParaRPr>
          </a:p>
          <a:p>
            <a:pPr marL="0" indent="0">
              <a:buNone/>
            </a:pPr>
            <a:r>
              <a:rPr lang="en-GB" sz="1400" dirty="0">
                <a:solidFill>
                  <a:srgbClr val="595959"/>
                </a:solidFill>
              </a:rPr>
              <a:t>Introduction			Tell me about yourself			Slide 3	</a:t>
            </a:r>
          </a:p>
          <a:p>
            <a:pPr marL="0" indent="0">
              <a:buNone/>
            </a:pPr>
            <a:r>
              <a:rPr lang="en-GB" sz="1400" dirty="0">
                <a:solidFill>
                  <a:srgbClr val="595959"/>
                </a:solidFill>
              </a:rPr>
              <a:t>Week 1			Kellogg's case study task			Slides 4 - 5</a:t>
            </a:r>
          </a:p>
          <a:p>
            <a:pPr marL="0" indent="0">
              <a:buNone/>
            </a:pPr>
            <a:r>
              <a:rPr lang="en-GB" sz="1400" dirty="0">
                <a:solidFill>
                  <a:srgbClr val="595959"/>
                </a:solidFill>
              </a:rPr>
              <a:t>Week 2			Personal and Business Finance		Slide 6</a:t>
            </a:r>
          </a:p>
          <a:p>
            <a:pPr marL="0" indent="0">
              <a:buNone/>
            </a:pPr>
            <a:r>
              <a:rPr lang="en-GB" sz="1400" dirty="0">
                <a:solidFill>
                  <a:srgbClr val="595959"/>
                </a:solidFill>
              </a:rPr>
              <a:t>Week 3			Impact of COVID-19 on Businesses		Slides 7 - 8</a:t>
            </a:r>
          </a:p>
          <a:p>
            <a:pPr marL="0" indent="0">
              <a:buNone/>
            </a:pPr>
            <a:r>
              <a:rPr lang="en-GB" sz="1400" dirty="0">
                <a:solidFill>
                  <a:srgbClr val="595959"/>
                </a:solidFill>
              </a:rPr>
              <a:t>Week 4			Business news article report		Slides 9 - 10</a:t>
            </a:r>
          </a:p>
          <a:p>
            <a:pPr marL="0" indent="0">
              <a:buNone/>
            </a:pPr>
            <a:r>
              <a:rPr lang="en-GB" sz="1400" dirty="0">
                <a:solidFill>
                  <a:srgbClr val="595959"/>
                </a:solidFill>
              </a:rPr>
              <a:t>Week 5			Key terms task			Slide 11</a:t>
            </a:r>
          </a:p>
          <a:p>
            <a:pPr marL="0" indent="0">
              <a:buNone/>
            </a:pPr>
            <a:r>
              <a:rPr lang="en-GB" sz="1400" dirty="0">
                <a:solidFill>
                  <a:srgbClr val="595959"/>
                </a:solidFill>
              </a:rPr>
              <a:t>Week 6			Recruitment and Selection		Slide 12</a:t>
            </a:r>
          </a:p>
          <a:p>
            <a:pPr marL="0" indent="0">
              <a:buNone/>
            </a:pPr>
            <a:endParaRPr lang="en-GB" sz="1400" dirty="0">
              <a:solidFill>
                <a:srgbClr val="595959"/>
              </a:solidFill>
            </a:endParaRPr>
          </a:p>
          <a:p>
            <a:pPr marL="0" indent="0">
              <a:buNone/>
            </a:pPr>
            <a:r>
              <a:rPr lang="en-GB" sz="1400" dirty="0">
                <a:solidFill>
                  <a:srgbClr val="595959"/>
                </a:solidFill>
              </a:rPr>
              <a:t>	</a:t>
            </a:r>
          </a:p>
        </p:txBody>
      </p:sp>
    </p:spTree>
    <p:extLst>
      <p:ext uri="{BB962C8B-B14F-4D97-AF65-F5344CB8AC3E}">
        <p14:creationId xmlns:p14="http://schemas.microsoft.com/office/powerpoint/2010/main" val="2677939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1704201-C86B-4102-B647-35CDF4DFEEC5}"/>
              </a:ext>
            </a:extLst>
          </p:cNvPr>
          <p:cNvSpPr txBox="1">
            <a:spLocks/>
          </p:cNvSpPr>
          <p:nvPr/>
        </p:nvSpPr>
        <p:spPr>
          <a:xfrm>
            <a:off x="8449056" y="853313"/>
            <a:ext cx="3742944" cy="3628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solidFill>
                  <a:srgbClr val="595959"/>
                </a:solidFill>
                <a:latin typeface="Century Gothic" panose="020B0502020202020204" pitchFamily="34" charset="0"/>
              </a:rPr>
              <a:t>Expected time to complete: ½ hour</a:t>
            </a:r>
          </a:p>
        </p:txBody>
      </p:sp>
      <p:sp>
        <p:nvSpPr>
          <p:cNvPr id="6" name="Title 1">
            <a:extLst>
              <a:ext uri="{FF2B5EF4-FFF2-40B4-BE49-F238E27FC236}">
                <a16:creationId xmlns:a16="http://schemas.microsoft.com/office/drawing/2014/main" id="{504889C2-0507-4F04-AAA7-B40DD52A38CD}"/>
              </a:ext>
            </a:extLst>
          </p:cNvPr>
          <p:cNvSpPr txBox="1">
            <a:spLocks/>
          </p:cNvSpPr>
          <p:nvPr/>
        </p:nvSpPr>
        <p:spPr>
          <a:xfrm>
            <a:off x="319177" y="827134"/>
            <a:ext cx="3813910" cy="3628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bg1">
                    <a:lumMod val="50000"/>
                  </a:schemeClr>
                </a:solidFill>
                <a:latin typeface="Century Gothic" panose="020B0502020202020204" pitchFamily="34" charset="0"/>
                <a:ea typeface="+mj-ea"/>
                <a:cs typeface="+mj-cs"/>
              </a:defRPr>
            </a:lvl1pPr>
          </a:lstStyle>
          <a:p>
            <a:r>
              <a:rPr lang="en-GB" sz="1800" dirty="0">
                <a:solidFill>
                  <a:srgbClr val="595959"/>
                </a:solidFill>
                <a:latin typeface="+mj-lt"/>
              </a:rPr>
              <a:t>Why choose Business?</a:t>
            </a:r>
          </a:p>
        </p:txBody>
      </p:sp>
      <p:sp>
        <p:nvSpPr>
          <p:cNvPr id="7" name="TextBox 6">
            <a:extLst>
              <a:ext uri="{FF2B5EF4-FFF2-40B4-BE49-F238E27FC236}">
                <a16:creationId xmlns:a16="http://schemas.microsoft.com/office/drawing/2014/main" id="{665792D7-1231-4267-8DD2-ED9992A184FA}"/>
              </a:ext>
            </a:extLst>
          </p:cNvPr>
          <p:cNvSpPr txBox="1"/>
          <p:nvPr/>
        </p:nvSpPr>
        <p:spPr>
          <a:xfrm>
            <a:off x="319178" y="1168607"/>
            <a:ext cx="9212778" cy="261610"/>
          </a:xfrm>
          <a:prstGeom prst="rect">
            <a:avLst/>
          </a:prstGeom>
          <a:noFill/>
        </p:spPr>
        <p:txBody>
          <a:bodyPr wrap="none" rtlCol="0">
            <a:spAutoFit/>
          </a:bodyPr>
          <a:lstStyle/>
          <a:p>
            <a:r>
              <a:rPr lang="en-GB" sz="1100" dirty="0">
                <a:solidFill>
                  <a:srgbClr val="595959"/>
                </a:solidFill>
              </a:rPr>
              <a:t>In this simple task you get the opportunity to tell me your choices and reasons behind choosing to study Business.  Please answer all questions as best you can.</a:t>
            </a:r>
          </a:p>
        </p:txBody>
      </p:sp>
      <p:grpSp>
        <p:nvGrpSpPr>
          <p:cNvPr id="25" name="Group 24">
            <a:extLst>
              <a:ext uri="{FF2B5EF4-FFF2-40B4-BE49-F238E27FC236}">
                <a16:creationId xmlns:a16="http://schemas.microsoft.com/office/drawing/2014/main" id="{0C1F328D-BEBC-41D9-BF0E-96C03388E178}"/>
              </a:ext>
            </a:extLst>
          </p:cNvPr>
          <p:cNvGrpSpPr/>
          <p:nvPr/>
        </p:nvGrpSpPr>
        <p:grpSpPr>
          <a:xfrm>
            <a:off x="319177" y="1326570"/>
            <a:ext cx="11442517" cy="5126689"/>
            <a:chOff x="319177" y="1701929"/>
            <a:chExt cx="11442517" cy="4563024"/>
          </a:xfrm>
        </p:grpSpPr>
        <p:grpSp>
          <p:nvGrpSpPr>
            <p:cNvPr id="10" name="Group 9">
              <a:extLst>
                <a:ext uri="{FF2B5EF4-FFF2-40B4-BE49-F238E27FC236}">
                  <a16:creationId xmlns:a16="http://schemas.microsoft.com/office/drawing/2014/main" id="{E3531975-22D4-4042-AEED-32EF31456E0A}"/>
                </a:ext>
              </a:extLst>
            </p:cNvPr>
            <p:cNvGrpSpPr/>
            <p:nvPr/>
          </p:nvGrpSpPr>
          <p:grpSpPr>
            <a:xfrm>
              <a:off x="319178" y="1701929"/>
              <a:ext cx="11442516" cy="861774"/>
              <a:chOff x="319178" y="1701929"/>
              <a:chExt cx="11442516" cy="861774"/>
            </a:xfrm>
          </p:grpSpPr>
          <p:sp>
            <p:nvSpPr>
              <p:cNvPr id="8" name="Rectangle 7">
                <a:extLst>
                  <a:ext uri="{FF2B5EF4-FFF2-40B4-BE49-F238E27FC236}">
                    <a16:creationId xmlns:a16="http://schemas.microsoft.com/office/drawing/2014/main" id="{276D4ED3-C729-41B2-998F-F46C61CDF858}"/>
                  </a:ext>
                </a:extLst>
              </p:cNvPr>
              <p:cNvSpPr/>
              <p:nvPr/>
            </p:nvSpPr>
            <p:spPr>
              <a:xfrm>
                <a:off x="401494" y="1963539"/>
                <a:ext cx="11360200" cy="600164"/>
              </a:xfrm>
              <a:prstGeom prst="rect">
                <a:avLst/>
              </a:pr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solidFill>
                    <a:srgbClr val="595959"/>
                  </a:solidFill>
                </a:endParaRPr>
              </a:p>
            </p:txBody>
          </p:sp>
          <p:sp>
            <p:nvSpPr>
              <p:cNvPr id="9" name="Rectangle 8">
                <a:extLst>
                  <a:ext uri="{FF2B5EF4-FFF2-40B4-BE49-F238E27FC236}">
                    <a16:creationId xmlns:a16="http://schemas.microsoft.com/office/drawing/2014/main" id="{1B032899-3A0B-47B1-946C-6B5CD9E19257}"/>
                  </a:ext>
                </a:extLst>
              </p:cNvPr>
              <p:cNvSpPr/>
              <p:nvPr/>
            </p:nvSpPr>
            <p:spPr>
              <a:xfrm>
                <a:off x="319178" y="1701929"/>
                <a:ext cx="6096000" cy="235604"/>
              </a:xfrm>
              <a:prstGeom prst="rect">
                <a:avLst/>
              </a:prstGeom>
            </p:spPr>
            <p:txBody>
              <a:bodyPr>
                <a:spAutoFit/>
              </a:bodyPr>
              <a:lstStyle/>
              <a:p>
                <a:r>
                  <a:rPr lang="en-GB" sz="1100" dirty="0">
                    <a:solidFill>
                      <a:srgbClr val="595959"/>
                    </a:solidFill>
                  </a:rPr>
                  <a:t>1. Why are you considering studying A level Business?</a:t>
                </a:r>
              </a:p>
            </p:txBody>
          </p:sp>
        </p:grpSp>
        <p:grpSp>
          <p:nvGrpSpPr>
            <p:cNvPr id="11" name="Group 10">
              <a:extLst>
                <a:ext uri="{FF2B5EF4-FFF2-40B4-BE49-F238E27FC236}">
                  <a16:creationId xmlns:a16="http://schemas.microsoft.com/office/drawing/2014/main" id="{3494CFBB-495B-4940-8919-C2B5A33C38F8}"/>
                </a:ext>
              </a:extLst>
            </p:cNvPr>
            <p:cNvGrpSpPr/>
            <p:nvPr/>
          </p:nvGrpSpPr>
          <p:grpSpPr>
            <a:xfrm>
              <a:off x="319177" y="2629834"/>
              <a:ext cx="11442517" cy="861774"/>
              <a:chOff x="319177" y="1701929"/>
              <a:chExt cx="11442517" cy="861774"/>
            </a:xfrm>
          </p:grpSpPr>
          <p:sp>
            <p:nvSpPr>
              <p:cNvPr id="12" name="Rectangle 11">
                <a:extLst>
                  <a:ext uri="{FF2B5EF4-FFF2-40B4-BE49-F238E27FC236}">
                    <a16:creationId xmlns:a16="http://schemas.microsoft.com/office/drawing/2014/main" id="{CC6ABEB9-72B1-47A2-990A-C641106B0AFF}"/>
                  </a:ext>
                </a:extLst>
              </p:cNvPr>
              <p:cNvSpPr/>
              <p:nvPr/>
            </p:nvSpPr>
            <p:spPr>
              <a:xfrm>
                <a:off x="401494" y="1963539"/>
                <a:ext cx="11360200" cy="600164"/>
              </a:xfrm>
              <a:prstGeom prst="rect">
                <a:avLst/>
              </a:pr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solidFill>
                    <a:srgbClr val="595959"/>
                  </a:solidFill>
                </a:endParaRPr>
              </a:p>
            </p:txBody>
          </p:sp>
          <p:sp>
            <p:nvSpPr>
              <p:cNvPr id="13" name="Rectangle 12">
                <a:extLst>
                  <a:ext uri="{FF2B5EF4-FFF2-40B4-BE49-F238E27FC236}">
                    <a16:creationId xmlns:a16="http://schemas.microsoft.com/office/drawing/2014/main" id="{9373483D-3E47-4020-88DF-5F636C3670B1}"/>
                  </a:ext>
                </a:extLst>
              </p:cNvPr>
              <p:cNvSpPr/>
              <p:nvPr/>
            </p:nvSpPr>
            <p:spPr>
              <a:xfrm>
                <a:off x="319177" y="1701929"/>
                <a:ext cx="7053173" cy="235604"/>
              </a:xfrm>
              <a:prstGeom prst="rect">
                <a:avLst/>
              </a:prstGeom>
            </p:spPr>
            <p:txBody>
              <a:bodyPr wrap="square">
                <a:spAutoFit/>
              </a:bodyPr>
              <a:lstStyle/>
              <a:p>
                <a:r>
                  <a:rPr lang="en-GB" sz="1100" dirty="0">
                    <a:solidFill>
                      <a:srgbClr val="595959"/>
                    </a:solidFill>
                  </a:rPr>
                  <a:t>2. What other courses are you considering studying at Key Stage 5, and what made you choose this combination?</a:t>
                </a:r>
              </a:p>
            </p:txBody>
          </p:sp>
        </p:grpSp>
        <p:grpSp>
          <p:nvGrpSpPr>
            <p:cNvPr id="14" name="Group 13">
              <a:extLst>
                <a:ext uri="{FF2B5EF4-FFF2-40B4-BE49-F238E27FC236}">
                  <a16:creationId xmlns:a16="http://schemas.microsoft.com/office/drawing/2014/main" id="{C7EE176D-F113-4082-AC67-71078F44D4B6}"/>
                </a:ext>
              </a:extLst>
            </p:cNvPr>
            <p:cNvGrpSpPr/>
            <p:nvPr/>
          </p:nvGrpSpPr>
          <p:grpSpPr>
            <a:xfrm>
              <a:off x="319178" y="3557739"/>
              <a:ext cx="11442516" cy="861774"/>
              <a:chOff x="319178" y="1701929"/>
              <a:chExt cx="11442516" cy="861774"/>
            </a:xfrm>
          </p:grpSpPr>
          <p:sp>
            <p:nvSpPr>
              <p:cNvPr id="15" name="Rectangle 14">
                <a:extLst>
                  <a:ext uri="{FF2B5EF4-FFF2-40B4-BE49-F238E27FC236}">
                    <a16:creationId xmlns:a16="http://schemas.microsoft.com/office/drawing/2014/main" id="{5DA5E77D-53B1-4563-9E60-3B2F0AB8B0F9}"/>
                  </a:ext>
                </a:extLst>
              </p:cNvPr>
              <p:cNvSpPr/>
              <p:nvPr/>
            </p:nvSpPr>
            <p:spPr>
              <a:xfrm>
                <a:off x="401494" y="1963539"/>
                <a:ext cx="11360200" cy="600164"/>
              </a:xfrm>
              <a:prstGeom prst="rect">
                <a:avLst/>
              </a:pr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solidFill>
                    <a:srgbClr val="595959"/>
                  </a:solidFill>
                </a:endParaRPr>
              </a:p>
            </p:txBody>
          </p:sp>
          <p:sp>
            <p:nvSpPr>
              <p:cNvPr id="16" name="Rectangle 15">
                <a:extLst>
                  <a:ext uri="{FF2B5EF4-FFF2-40B4-BE49-F238E27FC236}">
                    <a16:creationId xmlns:a16="http://schemas.microsoft.com/office/drawing/2014/main" id="{6333C293-A82A-46DC-A7F9-DE3D848E15E3}"/>
                  </a:ext>
                </a:extLst>
              </p:cNvPr>
              <p:cNvSpPr/>
              <p:nvPr/>
            </p:nvSpPr>
            <p:spPr>
              <a:xfrm>
                <a:off x="319178" y="1701929"/>
                <a:ext cx="6096000" cy="235604"/>
              </a:xfrm>
              <a:prstGeom prst="rect">
                <a:avLst/>
              </a:prstGeom>
            </p:spPr>
            <p:txBody>
              <a:bodyPr>
                <a:spAutoFit/>
              </a:bodyPr>
              <a:lstStyle/>
              <a:p>
                <a:r>
                  <a:rPr lang="en-GB" sz="1100" dirty="0">
                    <a:solidFill>
                      <a:srgbClr val="595959"/>
                    </a:solidFill>
                  </a:rPr>
                  <a:t>3. What are you hoping to achieve from studying Business?</a:t>
                </a:r>
              </a:p>
            </p:txBody>
          </p:sp>
        </p:grpSp>
        <p:grpSp>
          <p:nvGrpSpPr>
            <p:cNvPr id="17" name="Group 16">
              <a:extLst>
                <a:ext uri="{FF2B5EF4-FFF2-40B4-BE49-F238E27FC236}">
                  <a16:creationId xmlns:a16="http://schemas.microsoft.com/office/drawing/2014/main" id="{26308E0C-6068-4A99-AC86-03BE7F64F2DA}"/>
                </a:ext>
              </a:extLst>
            </p:cNvPr>
            <p:cNvGrpSpPr/>
            <p:nvPr/>
          </p:nvGrpSpPr>
          <p:grpSpPr>
            <a:xfrm>
              <a:off x="319177" y="4480459"/>
              <a:ext cx="11442517" cy="861774"/>
              <a:chOff x="319177" y="1701929"/>
              <a:chExt cx="11442517" cy="861774"/>
            </a:xfrm>
          </p:grpSpPr>
          <p:sp>
            <p:nvSpPr>
              <p:cNvPr id="18" name="Rectangle 17">
                <a:extLst>
                  <a:ext uri="{FF2B5EF4-FFF2-40B4-BE49-F238E27FC236}">
                    <a16:creationId xmlns:a16="http://schemas.microsoft.com/office/drawing/2014/main" id="{FB37A45C-27D5-4DCD-AC3F-0EF63CEB5DCA}"/>
                  </a:ext>
                </a:extLst>
              </p:cNvPr>
              <p:cNvSpPr/>
              <p:nvPr/>
            </p:nvSpPr>
            <p:spPr>
              <a:xfrm>
                <a:off x="401494" y="1963539"/>
                <a:ext cx="11360200" cy="600164"/>
              </a:xfrm>
              <a:prstGeom prst="rect">
                <a:avLst/>
              </a:pr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solidFill>
                    <a:srgbClr val="595959"/>
                  </a:solidFill>
                </a:endParaRPr>
              </a:p>
            </p:txBody>
          </p:sp>
          <p:sp>
            <p:nvSpPr>
              <p:cNvPr id="19" name="Rectangle 18">
                <a:extLst>
                  <a:ext uri="{FF2B5EF4-FFF2-40B4-BE49-F238E27FC236}">
                    <a16:creationId xmlns:a16="http://schemas.microsoft.com/office/drawing/2014/main" id="{D5252ED4-920D-47C1-A716-9DB40B5774B8}"/>
                  </a:ext>
                </a:extLst>
              </p:cNvPr>
              <p:cNvSpPr/>
              <p:nvPr/>
            </p:nvSpPr>
            <p:spPr>
              <a:xfrm>
                <a:off x="319177" y="1701929"/>
                <a:ext cx="9633421" cy="235604"/>
              </a:xfrm>
              <a:prstGeom prst="rect">
                <a:avLst/>
              </a:prstGeom>
            </p:spPr>
            <p:txBody>
              <a:bodyPr wrap="square">
                <a:spAutoFit/>
              </a:bodyPr>
              <a:lstStyle/>
              <a:p>
                <a:r>
                  <a:rPr lang="en-GB" sz="1100" dirty="0">
                    <a:solidFill>
                      <a:srgbClr val="595959"/>
                    </a:solidFill>
                  </a:rPr>
                  <a:t>4. How would you describe yourself as a learner at GCSE?  What skills where you good at, what areas would you like to improve on? </a:t>
                </a:r>
              </a:p>
            </p:txBody>
          </p:sp>
        </p:grpSp>
        <p:grpSp>
          <p:nvGrpSpPr>
            <p:cNvPr id="20" name="Group 19">
              <a:extLst>
                <a:ext uri="{FF2B5EF4-FFF2-40B4-BE49-F238E27FC236}">
                  <a16:creationId xmlns:a16="http://schemas.microsoft.com/office/drawing/2014/main" id="{3C7ECC1C-A0B3-475B-9587-3864FFCF5077}"/>
                </a:ext>
              </a:extLst>
            </p:cNvPr>
            <p:cNvGrpSpPr/>
            <p:nvPr/>
          </p:nvGrpSpPr>
          <p:grpSpPr>
            <a:xfrm>
              <a:off x="319177" y="5403179"/>
              <a:ext cx="11442517" cy="861774"/>
              <a:chOff x="319177" y="1701929"/>
              <a:chExt cx="11442517" cy="861774"/>
            </a:xfrm>
          </p:grpSpPr>
          <p:sp>
            <p:nvSpPr>
              <p:cNvPr id="21" name="Rectangle 20">
                <a:extLst>
                  <a:ext uri="{FF2B5EF4-FFF2-40B4-BE49-F238E27FC236}">
                    <a16:creationId xmlns:a16="http://schemas.microsoft.com/office/drawing/2014/main" id="{F95BD90C-ADC2-4A52-B299-0857E4D238F0}"/>
                  </a:ext>
                </a:extLst>
              </p:cNvPr>
              <p:cNvSpPr/>
              <p:nvPr/>
            </p:nvSpPr>
            <p:spPr>
              <a:xfrm>
                <a:off x="401494" y="1963539"/>
                <a:ext cx="11360200" cy="600164"/>
              </a:xfrm>
              <a:prstGeom prst="rect">
                <a:avLst/>
              </a:pr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solidFill>
                    <a:srgbClr val="595959"/>
                  </a:solidFill>
                </a:endParaRPr>
              </a:p>
            </p:txBody>
          </p:sp>
          <p:sp>
            <p:nvSpPr>
              <p:cNvPr id="22" name="Rectangle 21">
                <a:extLst>
                  <a:ext uri="{FF2B5EF4-FFF2-40B4-BE49-F238E27FC236}">
                    <a16:creationId xmlns:a16="http://schemas.microsoft.com/office/drawing/2014/main" id="{20AC24C6-9202-4D2A-A6EF-106FCD845543}"/>
                  </a:ext>
                </a:extLst>
              </p:cNvPr>
              <p:cNvSpPr/>
              <p:nvPr/>
            </p:nvSpPr>
            <p:spPr>
              <a:xfrm>
                <a:off x="319177" y="1701929"/>
                <a:ext cx="9633421" cy="235604"/>
              </a:xfrm>
              <a:prstGeom prst="rect">
                <a:avLst/>
              </a:prstGeom>
            </p:spPr>
            <p:txBody>
              <a:bodyPr wrap="square">
                <a:spAutoFit/>
              </a:bodyPr>
              <a:lstStyle/>
              <a:p>
                <a:r>
                  <a:rPr lang="en-GB" sz="1100" dirty="0">
                    <a:solidFill>
                      <a:srgbClr val="595959"/>
                    </a:solidFill>
                  </a:rPr>
                  <a:t>5. What are your hobbies and interests outside of school? Anything related to Business?</a:t>
                </a:r>
              </a:p>
            </p:txBody>
          </p:sp>
        </p:grpSp>
      </p:grpSp>
      <p:sp>
        <p:nvSpPr>
          <p:cNvPr id="23" name="Title 1">
            <a:extLst>
              <a:ext uri="{FF2B5EF4-FFF2-40B4-BE49-F238E27FC236}">
                <a16:creationId xmlns:a16="http://schemas.microsoft.com/office/drawing/2014/main" id="{60616FA2-69CE-4F4B-873E-9DA9432534A7}"/>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“Tell me about yourself”</a:t>
            </a:r>
          </a:p>
        </p:txBody>
      </p:sp>
    </p:spTree>
    <p:extLst>
      <p:ext uri="{BB962C8B-B14F-4D97-AF65-F5344CB8AC3E}">
        <p14:creationId xmlns:p14="http://schemas.microsoft.com/office/powerpoint/2010/main" val="160062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1704201-C86B-4102-B647-35CDF4DFEEC5}"/>
              </a:ext>
            </a:extLst>
          </p:cNvPr>
          <p:cNvSpPr txBox="1">
            <a:spLocks/>
          </p:cNvSpPr>
          <p:nvPr/>
        </p:nvSpPr>
        <p:spPr>
          <a:xfrm>
            <a:off x="8449056" y="853313"/>
            <a:ext cx="3742944" cy="3628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solidFill>
                  <a:srgbClr val="595959"/>
                </a:solidFill>
                <a:latin typeface="Century Gothic" panose="020B0502020202020204" pitchFamily="34" charset="0"/>
              </a:rPr>
              <a:t>Expected time to complete: 2 hours</a:t>
            </a:r>
          </a:p>
        </p:txBody>
      </p:sp>
      <p:sp>
        <p:nvSpPr>
          <p:cNvPr id="5" name="Oval 4">
            <a:extLst>
              <a:ext uri="{FF2B5EF4-FFF2-40B4-BE49-F238E27FC236}">
                <a16:creationId xmlns:a16="http://schemas.microsoft.com/office/drawing/2014/main" id="{5B17E321-EDDB-4CA4-AC84-7B3E02F4209A}"/>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1</a:t>
            </a:r>
          </a:p>
        </p:txBody>
      </p:sp>
      <p:sp>
        <p:nvSpPr>
          <p:cNvPr id="6" name="Title 1">
            <a:extLst>
              <a:ext uri="{FF2B5EF4-FFF2-40B4-BE49-F238E27FC236}">
                <a16:creationId xmlns:a16="http://schemas.microsoft.com/office/drawing/2014/main" id="{504889C2-0507-4F04-AAA7-B40DD52A38CD}"/>
              </a:ext>
            </a:extLst>
          </p:cNvPr>
          <p:cNvSpPr txBox="1">
            <a:spLocks/>
          </p:cNvSpPr>
          <p:nvPr/>
        </p:nvSpPr>
        <p:spPr>
          <a:xfrm>
            <a:off x="319178" y="907161"/>
            <a:ext cx="3813910" cy="3628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bg1">
                    <a:lumMod val="50000"/>
                  </a:schemeClr>
                </a:solidFill>
                <a:latin typeface="Century Gothic" panose="020B0502020202020204" pitchFamily="34" charset="0"/>
                <a:ea typeface="+mj-ea"/>
                <a:cs typeface="+mj-cs"/>
              </a:defRPr>
            </a:lvl1pPr>
          </a:lstStyle>
          <a:p>
            <a:r>
              <a:rPr lang="en-GB" sz="1800" dirty="0">
                <a:solidFill>
                  <a:srgbClr val="595959"/>
                </a:solidFill>
                <a:latin typeface="+mj-lt"/>
              </a:rPr>
              <a:t>Stakeholders</a:t>
            </a:r>
          </a:p>
        </p:txBody>
      </p:sp>
      <p:sp>
        <p:nvSpPr>
          <p:cNvPr id="23" name="Title 1">
            <a:extLst>
              <a:ext uri="{FF2B5EF4-FFF2-40B4-BE49-F238E27FC236}">
                <a16:creationId xmlns:a16="http://schemas.microsoft.com/office/drawing/2014/main" id="{60616FA2-69CE-4F4B-873E-9DA9432534A7}"/>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Kellogg's case study task</a:t>
            </a:r>
          </a:p>
        </p:txBody>
      </p:sp>
      <p:sp>
        <p:nvSpPr>
          <p:cNvPr id="2" name="TextBox 1">
            <a:extLst>
              <a:ext uri="{FF2B5EF4-FFF2-40B4-BE49-F238E27FC236}">
                <a16:creationId xmlns:a16="http://schemas.microsoft.com/office/drawing/2014/main" id="{CED4090D-4CA0-48C8-9F06-DDCBFF180D36}"/>
              </a:ext>
            </a:extLst>
          </p:cNvPr>
          <p:cNvSpPr txBox="1"/>
          <p:nvPr/>
        </p:nvSpPr>
        <p:spPr>
          <a:xfrm>
            <a:off x="319178" y="1270000"/>
            <a:ext cx="11103565" cy="5093702"/>
          </a:xfrm>
          <a:prstGeom prst="rect">
            <a:avLst/>
          </a:prstGeom>
          <a:noFill/>
        </p:spPr>
        <p:txBody>
          <a:bodyPr wrap="square" rtlCol="0">
            <a:spAutoFit/>
          </a:bodyPr>
          <a:lstStyle/>
          <a:p>
            <a:r>
              <a:rPr lang="en-GB" sz="1300" dirty="0"/>
              <a:t>Stakeholders are individuals, groups and organisations that have an interest in the decisions a company makes and the products that it produces. They also, depending on their power, affect how businesses perform. Kellogg’s K-Values guide the way the company interacts with all of its stakeholders. They guide the organisation’s decision making processes to help meet the expectations of its stakeholders. Kellogg’s products are manufactured in 18 countries and are sold in more than 180 countries. This means Kellogg’s has to manage its relationships with a variety of stakeholders around the world. Kellogg’s long-term business plans, known as strategies, focus on engaging with its stakeholders to ensure their needs are being met. For Kellogg’s, this means ensuring the highest ethical standards and sustainable business practices. A sustainable business is one which focuses on minimising any negative impact to the environment to ensure future generations can prosper. Stakeholder engagement, building two-way relationships with its stakeholders, is a key aim for Kellogg’s. Two-way relationships help build trust between Kellogg’s and its stakeholders. Each stakeholder group has different needs. Engaging with each group individually helps Kellogg’s ensure these needs are met. Kellogg’s uses a variety of strategies to maintain positive relationships with its stakeholders. For example, Kellogg’s commitment to its stakeholders and ethical practices is demonstrated through its Corporate Social Responsibility (CSR) initiatives. CSR focuses on improving the lives of communities in which the organisation operates. An important part of managing the needs of stakeholders is understanding that different stakeholder groups can sometimes have conflicting interests. It is therefore essential for Kellogg’s to consider how it can best balance different stakeholder aspirations. For example, government requirements for food content and consumer preferences. Kellogg’s recently changed the formula of Honey Loops to reduce the sugar content but this had an impact on consumer’s perceptions of the brand. </a:t>
            </a:r>
          </a:p>
          <a:p>
            <a:endParaRPr lang="en-GB" sz="1300" dirty="0"/>
          </a:p>
          <a:p>
            <a:r>
              <a:rPr lang="en-GB" sz="1300" dirty="0"/>
              <a:t>Internal stakeholders are those within an organisation who have a key interest in the organisation’s decisions. Kellogg’s key internal stakeholders include employees at all levels, all over the world, and shareholders. Both groups are integral to the success of the organisation. External stakeholders are ones who are outside of the organisation. Kellogg’s key external stakeholders include customers, suppliers, communities and charities. Kellogg’s uses a variety of communications approaches to engage with its different external stakeholders. Kellogg’s engages with communities through its breakfast clubs. Kellogg’s engages with customers and potential customers through its advertising campaigns. For example, TV and print adverts and the use of social media such as Facebook and Twitter. These are all platforms used to create two-way engagement with customers about its products as well as its CSR initiatives. Another important stakeholder group is suppliers. Kellogg’s is committed to an ethical supply chain and has a Supplier Code of Conduct that all its suppliers must abide by. This code requires all Kellogg’s suppliers to comply with fair labour practices and ethical business standards. These particularly focus on environmental and health and safety issues. Engaging with and improving the communities in which it operates is an integral part of Kellogg’s operations. Its focus is on projects where the company can make a real impact on issues close to its heart, namely food poverty and sustainable agriculture.</a:t>
            </a:r>
          </a:p>
        </p:txBody>
      </p:sp>
    </p:spTree>
    <p:extLst>
      <p:ext uri="{BB962C8B-B14F-4D97-AF65-F5344CB8AC3E}">
        <p14:creationId xmlns:p14="http://schemas.microsoft.com/office/powerpoint/2010/main" val="94620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1704201-C86B-4102-B647-35CDF4DFEEC5}"/>
              </a:ext>
            </a:extLst>
          </p:cNvPr>
          <p:cNvSpPr txBox="1">
            <a:spLocks/>
          </p:cNvSpPr>
          <p:nvPr/>
        </p:nvSpPr>
        <p:spPr>
          <a:xfrm>
            <a:off x="8449056" y="853313"/>
            <a:ext cx="3742944" cy="3628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solidFill>
                  <a:srgbClr val="595959"/>
                </a:solidFill>
                <a:latin typeface="Century Gothic" panose="020B0502020202020204" pitchFamily="34" charset="0"/>
              </a:rPr>
              <a:t>Expected time to complete: 2 hours</a:t>
            </a:r>
          </a:p>
        </p:txBody>
      </p:sp>
      <p:sp>
        <p:nvSpPr>
          <p:cNvPr id="5" name="Oval 4">
            <a:extLst>
              <a:ext uri="{FF2B5EF4-FFF2-40B4-BE49-F238E27FC236}">
                <a16:creationId xmlns:a16="http://schemas.microsoft.com/office/drawing/2014/main" id="{5B17E321-EDDB-4CA4-AC84-7B3E02F4209A}"/>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1</a:t>
            </a:r>
          </a:p>
        </p:txBody>
      </p:sp>
      <p:sp>
        <p:nvSpPr>
          <p:cNvPr id="6" name="Title 1">
            <a:extLst>
              <a:ext uri="{FF2B5EF4-FFF2-40B4-BE49-F238E27FC236}">
                <a16:creationId xmlns:a16="http://schemas.microsoft.com/office/drawing/2014/main" id="{504889C2-0507-4F04-AAA7-B40DD52A38CD}"/>
              </a:ext>
            </a:extLst>
          </p:cNvPr>
          <p:cNvSpPr txBox="1">
            <a:spLocks/>
          </p:cNvSpPr>
          <p:nvPr/>
        </p:nvSpPr>
        <p:spPr>
          <a:xfrm>
            <a:off x="319178" y="907161"/>
            <a:ext cx="3813910" cy="3628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bg1">
                    <a:lumMod val="50000"/>
                  </a:schemeClr>
                </a:solidFill>
                <a:latin typeface="Century Gothic" panose="020B0502020202020204" pitchFamily="34" charset="0"/>
                <a:ea typeface="+mj-ea"/>
                <a:cs typeface="+mj-cs"/>
              </a:defRPr>
            </a:lvl1pPr>
          </a:lstStyle>
          <a:p>
            <a:r>
              <a:rPr lang="en-GB" sz="1800" dirty="0">
                <a:solidFill>
                  <a:srgbClr val="595959"/>
                </a:solidFill>
                <a:latin typeface="+mj-lt"/>
              </a:rPr>
              <a:t>Stakeholders</a:t>
            </a:r>
          </a:p>
        </p:txBody>
      </p:sp>
      <p:sp>
        <p:nvSpPr>
          <p:cNvPr id="23" name="Title 1">
            <a:extLst>
              <a:ext uri="{FF2B5EF4-FFF2-40B4-BE49-F238E27FC236}">
                <a16:creationId xmlns:a16="http://schemas.microsoft.com/office/drawing/2014/main" id="{60616FA2-69CE-4F4B-873E-9DA9432534A7}"/>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Kellogg's case study questions</a:t>
            </a:r>
          </a:p>
        </p:txBody>
      </p:sp>
      <p:sp>
        <p:nvSpPr>
          <p:cNvPr id="2" name="TextBox 1">
            <a:extLst>
              <a:ext uri="{FF2B5EF4-FFF2-40B4-BE49-F238E27FC236}">
                <a16:creationId xmlns:a16="http://schemas.microsoft.com/office/drawing/2014/main" id="{CED4090D-4CA0-48C8-9F06-DDCBFF180D36}"/>
              </a:ext>
            </a:extLst>
          </p:cNvPr>
          <p:cNvSpPr txBox="1"/>
          <p:nvPr/>
        </p:nvSpPr>
        <p:spPr>
          <a:xfrm>
            <a:off x="319178" y="1270000"/>
            <a:ext cx="11103565" cy="3539430"/>
          </a:xfrm>
          <a:prstGeom prst="rect">
            <a:avLst/>
          </a:prstGeom>
          <a:noFill/>
        </p:spPr>
        <p:txBody>
          <a:bodyPr wrap="square" rtlCol="0">
            <a:spAutoFit/>
          </a:bodyPr>
          <a:lstStyle/>
          <a:p>
            <a:r>
              <a:rPr lang="en-GB" sz="1400" dirty="0"/>
              <a:t>1. What is a stakeholder? </a:t>
            </a:r>
          </a:p>
          <a:p>
            <a:pPr marL="342900" indent="-342900">
              <a:buAutoNum type="arabicPeriod"/>
            </a:pPr>
            <a:endParaRPr lang="en-GB" sz="1400" dirty="0"/>
          </a:p>
          <a:p>
            <a:pPr marL="342900" indent="-342900">
              <a:buAutoNum type="arabicPeriod"/>
            </a:pPr>
            <a:endParaRPr lang="en-GB" sz="1400" dirty="0"/>
          </a:p>
          <a:p>
            <a:r>
              <a:rPr lang="en-GB" sz="1400" dirty="0"/>
              <a:t>2. Give examples of some of Kellogg’s external stakeholders. </a:t>
            </a:r>
          </a:p>
          <a:p>
            <a:pPr marL="342900" indent="-342900">
              <a:buAutoNum type="arabicPeriod"/>
            </a:pPr>
            <a:endParaRPr lang="en-GB" sz="1400" dirty="0"/>
          </a:p>
          <a:p>
            <a:pPr marL="342900" indent="-342900">
              <a:buAutoNum type="arabicPeriod"/>
            </a:pPr>
            <a:endParaRPr lang="en-GB" sz="1400" dirty="0"/>
          </a:p>
          <a:p>
            <a:r>
              <a:rPr lang="en-GB" sz="1400" dirty="0"/>
              <a:t>3. Who is their most important stakeholder and why? </a:t>
            </a:r>
          </a:p>
          <a:p>
            <a:pPr marL="342900" indent="-342900">
              <a:buAutoNum type="arabicPeriod"/>
            </a:pPr>
            <a:endParaRPr lang="en-GB" sz="1400" dirty="0"/>
          </a:p>
          <a:p>
            <a:pPr marL="342900" indent="-342900">
              <a:buAutoNum type="arabicPeriod"/>
            </a:pPr>
            <a:endParaRPr lang="en-GB" sz="1400" dirty="0"/>
          </a:p>
          <a:p>
            <a:endParaRPr lang="en-GB" sz="1400" dirty="0"/>
          </a:p>
          <a:p>
            <a:r>
              <a:rPr lang="en-GB" sz="1400" dirty="0"/>
              <a:t>4. Explain why it is important for firms like Kellogg’s to maintain good relationships with its stakeholders. </a:t>
            </a:r>
          </a:p>
          <a:p>
            <a:pPr marL="342900" indent="-342900">
              <a:buAutoNum type="arabicPeriod"/>
            </a:pPr>
            <a:endParaRPr lang="en-GB" sz="1400" dirty="0"/>
          </a:p>
          <a:p>
            <a:pPr marL="342900" indent="-342900">
              <a:buAutoNum type="arabicPeriod"/>
            </a:pPr>
            <a:endParaRPr lang="en-GB" sz="1400" dirty="0"/>
          </a:p>
          <a:p>
            <a:pPr marL="342900" indent="-342900">
              <a:buAutoNum type="arabicPeriod"/>
            </a:pPr>
            <a:endParaRPr lang="en-GB" sz="1400" dirty="0"/>
          </a:p>
          <a:p>
            <a:endParaRPr lang="en-GB" sz="1400" dirty="0"/>
          </a:p>
          <a:p>
            <a:r>
              <a:rPr lang="en-GB" sz="1400" dirty="0"/>
              <a:t>5. Analyse why providing information about Kellogg’s ethical behaviour is important for the future of the firm. </a:t>
            </a:r>
            <a:endParaRPr lang="en-GB" sz="1300" dirty="0"/>
          </a:p>
        </p:txBody>
      </p:sp>
    </p:spTree>
    <p:extLst>
      <p:ext uri="{BB962C8B-B14F-4D97-AF65-F5344CB8AC3E}">
        <p14:creationId xmlns:p14="http://schemas.microsoft.com/office/powerpoint/2010/main" val="64489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5595B6C-B9BB-4D28-94F6-2E631543877A}"/>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2</a:t>
            </a:r>
          </a:p>
        </p:txBody>
      </p:sp>
      <p:sp>
        <p:nvSpPr>
          <p:cNvPr id="3" name="Title 1">
            <a:extLst>
              <a:ext uri="{FF2B5EF4-FFF2-40B4-BE49-F238E27FC236}">
                <a16:creationId xmlns:a16="http://schemas.microsoft.com/office/drawing/2014/main" id="{063B6448-A64F-43DA-898B-03B02966DDD1}"/>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Personal and Business Finance</a:t>
            </a:r>
          </a:p>
        </p:txBody>
      </p:sp>
      <p:sp>
        <p:nvSpPr>
          <p:cNvPr id="4" name="TextBox 3">
            <a:extLst>
              <a:ext uri="{FF2B5EF4-FFF2-40B4-BE49-F238E27FC236}">
                <a16:creationId xmlns:a16="http://schemas.microsoft.com/office/drawing/2014/main" id="{4AF4CFC0-7375-403C-80A0-2D6397C8414B}"/>
              </a:ext>
            </a:extLst>
          </p:cNvPr>
          <p:cNvSpPr txBox="1"/>
          <p:nvPr/>
        </p:nvSpPr>
        <p:spPr>
          <a:xfrm>
            <a:off x="180974" y="1019174"/>
            <a:ext cx="11459645" cy="3970318"/>
          </a:xfrm>
          <a:prstGeom prst="rect">
            <a:avLst/>
          </a:prstGeom>
          <a:noFill/>
        </p:spPr>
        <p:txBody>
          <a:bodyPr wrap="square" rtlCol="0">
            <a:spAutoFit/>
          </a:bodyPr>
          <a:lstStyle/>
          <a:p>
            <a:r>
              <a:rPr lang="en-GB" sz="1400" dirty="0"/>
              <a:t>Research and answer the following questions:</a:t>
            </a:r>
          </a:p>
          <a:p>
            <a:pPr marL="342900" indent="-342900">
              <a:buAutoNum type="arabicPeriod"/>
            </a:pPr>
            <a:r>
              <a:rPr lang="en-GB" sz="1400" dirty="0"/>
              <a:t>Identify the four functions of money </a:t>
            </a:r>
          </a:p>
          <a:p>
            <a:pPr marL="342900" indent="-342900">
              <a:buAutoNum type="arabicPeriod"/>
            </a:pPr>
            <a:r>
              <a:rPr lang="en-GB" sz="1400" dirty="0"/>
              <a:t>2. Define debt </a:t>
            </a:r>
          </a:p>
          <a:p>
            <a:pPr marL="342900" indent="-342900">
              <a:buAutoNum type="arabicPeriod"/>
            </a:pPr>
            <a:r>
              <a:rPr lang="en-GB" sz="1400" dirty="0"/>
              <a:t>3. Define solvent </a:t>
            </a:r>
          </a:p>
          <a:p>
            <a:pPr marL="342900" indent="-342900">
              <a:buAutoNum type="arabicPeriod"/>
            </a:pPr>
            <a:r>
              <a:rPr lang="en-GB" sz="1400" dirty="0"/>
              <a:t>4. Define bankrupt </a:t>
            </a:r>
          </a:p>
          <a:p>
            <a:pPr marL="342900" indent="-342900">
              <a:buAutoNum type="arabicPeriod"/>
            </a:pPr>
            <a:r>
              <a:rPr lang="en-GB" sz="1400" dirty="0"/>
              <a:t>5. Define credit rating </a:t>
            </a:r>
          </a:p>
          <a:p>
            <a:pPr marL="342900" indent="-342900">
              <a:buAutoNum type="arabicPeriod"/>
            </a:pPr>
            <a:r>
              <a:rPr lang="en-GB" sz="1400" dirty="0"/>
              <a:t>6. Describe and explain 3 reasons to avoid getting into unmanageable debt </a:t>
            </a:r>
          </a:p>
          <a:p>
            <a:pPr marL="342900" indent="-342900">
              <a:buAutoNum type="arabicPeriod"/>
            </a:pPr>
            <a:r>
              <a:rPr lang="en-GB" sz="1400" dirty="0"/>
              <a:t>7. What is the process of a cheque becoming money in your bank account called? </a:t>
            </a:r>
          </a:p>
          <a:p>
            <a:pPr marL="342900" indent="-342900">
              <a:buAutoNum type="arabicPeriod"/>
            </a:pPr>
            <a:r>
              <a:rPr lang="en-GB" sz="1400" dirty="0"/>
              <a:t>8. How long does it take for a cheque to be processed? </a:t>
            </a:r>
          </a:p>
          <a:p>
            <a:pPr marL="342900" indent="-342900">
              <a:buAutoNum type="arabicPeriod"/>
            </a:pPr>
            <a:r>
              <a:rPr lang="en-GB" sz="1400" dirty="0"/>
              <a:t>9. What is the main advantage of an ISA? </a:t>
            </a:r>
          </a:p>
          <a:p>
            <a:pPr marL="342900" indent="-342900">
              <a:buAutoNum type="arabicPeriod"/>
            </a:pPr>
            <a:r>
              <a:rPr lang="en-GB" sz="1400" dirty="0"/>
              <a:t>10. What is the cost of insurance called? </a:t>
            </a:r>
          </a:p>
          <a:p>
            <a:pPr marL="342900" indent="-342900">
              <a:buAutoNum type="arabicPeriod"/>
            </a:pPr>
            <a:r>
              <a:rPr lang="en-GB" sz="1400" dirty="0"/>
              <a:t>11. If you have to pay extra money to the car insurance company when your car gets damaged, what is this called? </a:t>
            </a:r>
          </a:p>
          <a:p>
            <a:pPr marL="342900" indent="-342900">
              <a:buAutoNum type="arabicPeriod"/>
            </a:pPr>
            <a:r>
              <a:rPr lang="en-GB" sz="1400" dirty="0"/>
              <a:t>12. What does ‘unit of account’ mean as a function of money? </a:t>
            </a:r>
          </a:p>
          <a:p>
            <a:pPr marL="342900" indent="-342900">
              <a:buAutoNum type="arabicPeriod"/>
            </a:pPr>
            <a:r>
              <a:rPr lang="en-GB" sz="1400" dirty="0"/>
              <a:t>13. What does ‘store of value’ mean as a function of money?</a:t>
            </a:r>
          </a:p>
          <a:p>
            <a:pPr marL="342900" indent="-342900">
              <a:buAutoNum type="arabicPeriod"/>
            </a:pPr>
            <a:r>
              <a:rPr lang="en-GB" sz="1400" dirty="0"/>
              <a:t> 14. What does ‘legal tender mean as a function of money? </a:t>
            </a:r>
          </a:p>
          <a:p>
            <a:pPr marL="342900" indent="-342900">
              <a:buAutoNum type="arabicPeriod"/>
            </a:pPr>
            <a:r>
              <a:rPr lang="en-GB" sz="1400" dirty="0"/>
              <a:t>15. What does ‘means of exchange’ mean as a function of money?</a:t>
            </a:r>
            <a:endParaRPr lang="en-GB" sz="1400" i="1" dirty="0"/>
          </a:p>
          <a:p>
            <a:pPr marL="285750" indent="-285750">
              <a:buFont typeface="Courier New" panose="02070309020205020404" pitchFamily="49" charset="0"/>
              <a:buChar char="o"/>
            </a:pPr>
            <a:endParaRPr lang="en-GB" sz="1400" dirty="0"/>
          </a:p>
          <a:p>
            <a:endParaRPr lang="en-GB" sz="1400" dirty="0"/>
          </a:p>
        </p:txBody>
      </p:sp>
    </p:spTree>
    <p:extLst>
      <p:ext uri="{BB962C8B-B14F-4D97-AF65-F5344CB8AC3E}">
        <p14:creationId xmlns:p14="http://schemas.microsoft.com/office/powerpoint/2010/main" val="2433442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5595B6C-B9BB-4D28-94F6-2E631543877A}"/>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3</a:t>
            </a:r>
          </a:p>
        </p:txBody>
      </p:sp>
      <p:sp>
        <p:nvSpPr>
          <p:cNvPr id="3" name="Title 1">
            <a:extLst>
              <a:ext uri="{FF2B5EF4-FFF2-40B4-BE49-F238E27FC236}">
                <a16:creationId xmlns:a16="http://schemas.microsoft.com/office/drawing/2014/main" id="{063B6448-A64F-43DA-898B-03B02966DDD1}"/>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Impact of COVID-19 on Businesses</a:t>
            </a:r>
          </a:p>
        </p:txBody>
      </p:sp>
      <p:sp>
        <p:nvSpPr>
          <p:cNvPr id="4" name="TextBox 3">
            <a:extLst>
              <a:ext uri="{FF2B5EF4-FFF2-40B4-BE49-F238E27FC236}">
                <a16:creationId xmlns:a16="http://schemas.microsoft.com/office/drawing/2014/main" id="{4AF4CFC0-7375-403C-80A0-2D6397C8414B}"/>
              </a:ext>
            </a:extLst>
          </p:cNvPr>
          <p:cNvSpPr txBox="1"/>
          <p:nvPr/>
        </p:nvSpPr>
        <p:spPr>
          <a:xfrm>
            <a:off x="180975" y="1019174"/>
            <a:ext cx="9990636" cy="5457825"/>
          </a:xfrm>
          <a:prstGeom prst="rect">
            <a:avLst/>
          </a:prstGeom>
          <a:noFill/>
        </p:spPr>
        <p:txBody>
          <a:bodyPr wrap="square" rtlCol="0">
            <a:spAutoFit/>
          </a:bodyPr>
          <a:lstStyle/>
          <a:p>
            <a:r>
              <a:rPr lang="en-GB" sz="1400" b="1" dirty="0"/>
              <a:t>As well as serious implications on people's health and healthcare services, coronavirus (Covid-19) is having a significant impact on businesses and the economy. Businesses have no control over external factors such as Covid-19 and many businesses have had to close down and make staff redundant. </a:t>
            </a:r>
          </a:p>
          <a:p>
            <a:endParaRPr lang="en-GB" sz="1400" dirty="0"/>
          </a:p>
          <a:p>
            <a:r>
              <a:rPr lang="en-GB" sz="1400" b="1" dirty="0"/>
              <a:t>Task</a:t>
            </a:r>
          </a:p>
          <a:p>
            <a:r>
              <a:rPr lang="en-GB" sz="1400" dirty="0"/>
              <a:t>Your task is to create a PowerPoint explaining </a:t>
            </a:r>
            <a:r>
              <a:rPr lang="en-GB" sz="1400" b="1" dirty="0"/>
              <a:t>five factors affecting businesses due to Covid-19</a:t>
            </a:r>
            <a:r>
              <a:rPr lang="en-GB" sz="1400" dirty="0"/>
              <a:t>. Below are examples of factors you could consider, however please feel free to research your own. </a:t>
            </a:r>
          </a:p>
          <a:p>
            <a:pPr marL="285750" indent="-285750">
              <a:buFont typeface="Arial" panose="020B0604020202020204" pitchFamily="34" charset="0"/>
              <a:buChar char="•"/>
            </a:pPr>
            <a:r>
              <a:rPr lang="en-GB" sz="1400" b="1" dirty="0"/>
              <a:t>Importing and Exporting Goods </a:t>
            </a:r>
            <a:r>
              <a:rPr lang="en-GB" sz="1400" dirty="0"/>
              <a:t>– many businesses are currently unable to send and receive supplies from different counties. How will this limitation affect businesses? </a:t>
            </a:r>
          </a:p>
          <a:p>
            <a:pPr marL="285750" indent="-285750">
              <a:buFont typeface="Arial" panose="020B0604020202020204" pitchFamily="34" charset="0"/>
              <a:buChar char="•"/>
            </a:pPr>
            <a:r>
              <a:rPr lang="en-GB" sz="1400" b="1" dirty="0"/>
              <a:t>Motivation of Employees </a:t>
            </a:r>
            <a:r>
              <a:rPr lang="en-GB" sz="1400" dirty="0"/>
              <a:t>– many employees are in fear of losing their jobs due to stores closing. How will this affect the motivation and performance of current employees knowing that they could be made redundant at any point? </a:t>
            </a:r>
          </a:p>
          <a:p>
            <a:pPr marL="285750" indent="-285750">
              <a:buFont typeface="Arial" panose="020B0604020202020204" pitchFamily="34" charset="0"/>
              <a:buChar char="•"/>
            </a:pPr>
            <a:r>
              <a:rPr lang="en-GB" sz="1400" b="1" dirty="0"/>
              <a:t>Inflation</a:t>
            </a:r>
            <a:r>
              <a:rPr lang="en-GB" sz="1400" dirty="0"/>
              <a:t> – the prices of products are likely to increase once Covid-19 is over. How will the increase in prices affect businesses and customer demand?</a:t>
            </a:r>
          </a:p>
          <a:p>
            <a:pPr marL="285750" indent="-285750">
              <a:buFont typeface="Arial" panose="020B0604020202020204" pitchFamily="34" charset="0"/>
              <a:buChar char="•"/>
            </a:pPr>
            <a:r>
              <a:rPr lang="en-GB" sz="1400" b="1" dirty="0"/>
              <a:t>Reduced Customers </a:t>
            </a:r>
            <a:r>
              <a:rPr lang="en-GB" sz="1400" dirty="0"/>
              <a:t>– with the country on lockdown, how will fewer customers affect the sales of businesses still operating? </a:t>
            </a:r>
          </a:p>
          <a:p>
            <a:pPr marL="285750" indent="-285750">
              <a:buFont typeface="Arial" panose="020B0604020202020204" pitchFamily="34" charset="0"/>
              <a:buChar char="•"/>
            </a:pPr>
            <a:r>
              <a:rPr lang="en-GB" sz="1400" b="1" dirty="0"/>
              <a:t>The Economy </a:t>
            </a:r>
            <a:r>
              <a:rPr lang="en-GB" sz="1400" dirty="0"/>
              <a:t>– thousands of people have been made redundant, which means they will have less income. How will the reduction of customer income affect businesses? </a:t>
            </a:r>
          </a:p>
          <a:p>
            <a:pPr marL="285750" indent="-285750">
              <a:buFont typeface="Arial" panose="020B0604020202020204" pitchFamily="34" charset="0"/>
              <a:buChar char="•"/>
            </a:pPr>
            <a:r>
              <a:rPr lang="en-GB" sz="1400" b="1" dirty="0"/>
              <a:t>Suppliers</a:t>
            </a:r>
            <a:r>
              <a:rPr lang="en-GB" sz="1400" dirty="0"/>
              <a:t> – businesses are currently seeking new suppliers for their raw materials. Will working with new suppliers affect the quality of products? How can a business be sure the new suppliers will deliver products on time. </a:t>
            </a:r>
          </a:p>
          <a:p>
            <a:pPr marL="285750" indent="-285750">
              <a:buFont typeface="Arial" panose="020B0604020202020204" pitchFamily="34" charset="0"/>
              <a:buChar char="•"/>
            </a:pPr>
            <a:endParaRPr lang="en-GB" sz="1400" dirty="0"/>
          </a:p>
          <a:p>
            <a:r>
              <a:rPr lang="en-GB" sz="1400" b="1" dirty="0"/>
              <a:t>Points to Remember: </a:t>
            </a:r>
          </a:p>
          <a:p>
            <a:pPr marL="742950" lvl="1" indent="-285750">
              <a:buFont typeface="Arial" panose="020B0604020202020204" pitchFamily="34" charset="0"/>
              <a:buChar char="•"/>
            </a:pPr>
            <a:r>
              <a:rPr lang="en-GB" sz="1400" dirty="0"/>
              <a:t>Covid-19 will affect businesses both in the short-term and long-term, so try and consider this when you discuss your factors. </a:t>
            </a:r>
          </a:p>
          <a:p>
            <a:pPr marL="742950" lvl="1" indent="-285750">
              <a:buFont typeface="Arial" panose="020B0604020202020204" pitchFamily="34" charset="0"/>
              <a:buChar char="•"/>
            </a:pPr>
            <a:r>
              <a:rPr lang="en-GB" sz="1400" dirty="0"/>
              <a:t>If you have not studied Business in year 10 and 11, you may need to begin by finding out more about the business terms mentioned in the factors above. </a:t>
            </a:r>
          </a:p>
          <a:p>
            <a:pPr marL="742950" lvl="1" indent="-285750">
              <a:buFont typeface="Arial" panose="020B0604020202020204" pitchFamily="34" charset="0"/>
              <a:buChar char="•"/>
            </a:pPr>
            <a:r>
              <a:rPr lang="en-GB" sz="1400" dirty="0"/>
              <a:t>Your PowerPoint does not need to be related to a specific business; however you can use examples of businesses affected by Covid-19 to support your factors and points (see links on the next slide).</a:t>
            </a:r>
          </a:p>
        </p:txBody>
      </p:sp>
    </p:spTree>
    <p:extLst>
      <p:ext uri="{BB962C8B-B14F-4D97-AF65-F5344CB8AC3E}">
        <p14:creationId xmlns:p14="http://schemas.microsoft.com/office/powerpoint/2010/main" val="2068086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5B76B7-88A7-400D-8EE5-34A25F9F02AF}"/>
              </a:ext>
            </a:extLst>
          </p:cNvPr>
          <p:cNvSpPr txBox="1"/>
          <p:nvPr/>
        </p:nvSpPr>
        <p:spPr>
          <a:xfrm>
            <a:off x="238125" y="942975"/>
            <a:ext cx="10553700" cy="2462213"/>
          </a:xfrm>
          <a:prstGeom prst="rect">
            <a:avLst/>
          </a:prstGeom>
          <a:noFill/>
        </p:spPr>
        <p:txBody>
          <a:bodyPr wrap="square" rtlCol="0">
            <a:spAutoFit/>
          </a:bodyPr>
          <a:lstStyle/>
          <a:p>
            <a:r>
              <a:rPr lang="en-GB" sz="1400" b="1" dirty="0"/>
              <a:t>Below are links for businesses and industries that have been affected by Covid-19.</a:t>
            </a:r>
          </a:p>
          <a:p>
            <a:r>
              <a:rPr lang="en-GB" sz="1400" b="1" dirty="0"/>
              <a:t> </a:t>
            </a:r>
          </a:p>
          <a:p>
            <a:r>
              <a:rPr lang="en-GB" sz="1400" dirty="0">
                <a:hlinkClick r:id="rId2"/>
              </a:rPr>
              <a:t>Smartphone Industry </a:t>
            </a:r>
            <a:endParaRPr lang="en-GB" sz="1400" dirty="0"/>
          </a:p>
          <a:p>
            <a:r>
              <a:rPr lang="en-GB" sz="1400" dirty="0">
                <a:hlinkClick r:id="rId3"/>
              </a:rPr>
              <a:t>British Airways </a:t>
            </a:r>
            <a:endParaRPr lang="en-GB" sz="1400" dirty="0"/>
          </a:p>
          <a:p>
            <a:r>
              <a:rPr lang="en-GB" sz="1400" dirty="0">
                <a:hlinkClick r:id="rId4"/>
              </a:rPr>
              <a:t>Morrisons</a:t>
            </a:r>
            <a:r>
              <a:rPr lang="en-GB" sz="1400" dirty="0"/>
              <a:t> </a:t>
            </a:r>
          </a:p>
          <a:p>
            <a:r>
              <a:rPr lang="en-GB" sz="1400" dirty="0">
                <a:hlinkClick r:id="rId5"/>
              </a:rPr>
              <a:t>Ocado</a:t>
            </a:r>
            <a:r>
              <a:rPr lang="en-GB" sz="1400" dirty="0"/>
              <a:t> </a:t>
            </a:r>
          </a:p>
          <a:p>
            <a:r>
              <a:rPr lang="en-GB" sz="1400" dirty="0">
                <a:hlinkClick r:id="rId6"/>
              </a:rPr>
              <a:t>BrightHouse</a:t>
            </a:r>
            <a:endParaRPr lang="en-GB" sz="1400" dirty="0"/>
          </a:p>
          <a:p>
            <a:r>
              <a:rPr lang="en-GB" sz="1400" dirty="0">
                <a:hlinkClick r:id="rId7"/>
              </a:rPr>
              <a:t>Vodafone</a:t>
            </a:r>
            <a:r>
              <a:rPr lang="en-GB" sz="1400" dirty="0"/>
              <a:t> </a:t>
            </a:r>
          </a:p>
          <a:p>
            <a:r>
              <a:rPr lang="en-GB" sz="1400" dirty="0">
                <a:hlinkClick r:id="rId8"/>
              </a:rPr>
              <a:t>British Supermarket Industry</a:t>
            </a:r>
            <a:endParaRPr lang="en-GB" sz="1400" dirty="0"/>
          </a:p>
          <a:p>
            <a:r>
              <a:rPr lang="en-GB" sz="1400" dirty="0">
                <a:hlinkClick r:id="rId9"/>
              </a:rPr>
              <a:t>Carluccio's</a:t>
            </a:r>
            <a:endParaRPr lang="en-GB" sz="1400" dirty="0"/>
          </a:p>
          <a:p>
            <a:r>
              <a:rPr lang="en-GB" sz="1400" dirty="0">
                <a:hlinkClick r:id="rId10"/>
              </a:rPr>
              <a:t>Orange Drink Industry</a:t>
            </a:r>
            <a:endParaRPr lang="en-GB" sz="1400" dirty="0"/>
          </a:p>
        </p:txBody>
      </p:sp>
      <p:sp>
        <p:nvSpPr>
          <p:cNvPr id="3" name="Oval 2">
            <a:extLst>
              <a:ext uri="{FF2B5EF4-FFF2-40B4-BE49-F238E27FC236}">
                <a16:creationId xmlns:a16="http://schemas.microsoft.com/office/drawing/2014/main" id="{72161F98-9D38-4DA6-9213-A01BF5886EA8}"/>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3</a:t>
            </a:r>
          </a:p>
        </p:txBody>
      </p:sp>
      <p:sp>
        <p:nvSpPr>
          <p:cNvPr id="4" name="Title 1">
            <a:extLst>
              <a:ext uri="{FF2B5EF4-FFF2-40B4-BE49-F238E27FC236}">
                <a16:creationId xmlns:a16="http://schemas.microsoft.com/office/drawing/2014/main" id="{81EFD272-5B4D-4A89-8916-4A62AB65EA58}"/>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Impact of COVID-19 on Businesses</a:t>
            </a:r>
          </a:p>
        </p:txBody>
      </p:sp>
    </p:spTree>
    <p:extLst>
      <p:ext uri="{BB962C8B-B14F-4D97-AF65-F5344CB8AC3E}">
        <p14:creationId xmlns:p14="http://schemas.microsoft.com/office/powerpoint/2010/main" val="343254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5595B6C-B9BB-4D28-94F6-2E631543877A}"/>
              </a:ext>
            </a:extLst>
          </p:cNvPr>
          <p:cNvSpPr/>
          <p:nvPr/>
        </p:nvSpPr>
        <p:spPr>
          <a:xfrm>
            <a:off x="89650" y="89390"/>
            <a:ext cx="623688" cy="623688"/>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entury Gothic" panose="020B0502020202020204" pitchFamily="34" charset="0"/>
              </a:rPr>
              <a:t>4</a:t>
            </a:r>
          </a:p>
        </p:txBody>
      </p:sp>
      <p:sp>
        <p:nvSpPr>
          <p:cNvPr id="3" name="Title 1">
            <a:extLst>
              <a:ext uri="{FF2B5EF4-FFF2-40B4-BE49-F238E27FC236}">
                <a16:creationId xmlns:a16="http://schemas.microsoft.com/office/drawing/2014/main" id="{063B6448-A64F-43DA-898B-03B02966DDD1}"/>
              </a:ext>
            </a:extLst>
          </p:cNvPr>
          <p:cNvSpPr txBox="1">
            <a:spLocks/>
          </p:cNvSpPr>
          <p:nvPr/>
        </p:nvSpPr>
        <p:spPr>
          <a:xfrm>
            <a:off x="740229" y="84272"/>
            <a:ext cx="9431382" cy="6646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595959"/>
                </a:solidFill>
                <a:latin typeface="Century Gothic" panose="020B0502020202020204" pitchFamily="34" charset="0"/>
              </a:rPr>
              <a:t>Business news article report</a:t>
            </a:r>
          </a:p>
        </p:txBody>
      </p:sp>
      <p:sp>
        <p:nvSpPr>
          <p:cNvPr id="4" name="TextBox 3">
            <a:extLst>
              <a:ext uri="{FF2B5EF4-FFF2-40B4-BE49-F238E27FC236}">
                <a16:creationId xmlns:a16="http://schemas.microsoft.com/office/drawing/2014/main" id="{4AF4CFC0-7375-403C-80A0-2D6397C8414B}"/>
              </a:ext>
            </a:extLst>
          </p:cNvPr>
          <p:cNvSpPr txBox="1"/>
          <p:nvPr/>
        </p:nvSpPr>
        <p:spPr>
          <a:xfrm>
            <a:off x="180974" y="1019174"/>
            <a:ext cx="11459645" cy="4832092"/>
          </a:xfrm>
          <a:prstGeom prst="rect">
            <a:avLst/>
          </a:prstGeom>
          <a:noFill/>
        </p:spPr>
        <p:txBody>
          <a:bodyPr wrap="square" rtlCol="0">
            <a:spAutoFit/>
          </a:bodyPr>
          <a:lstStyle/>
          <a:p>
            <a:r>
              <a:rPr lang="en-GB" sz="1400" b="1" dirty="0"/>
              <a:t>A large majority of Business exams and coursework will consist of analysing and evaluating current business issues and using business theories and models to justify your decisions. One way to widen your business knowledge and build your analysis and evaluation skills is through reading relevant articles about businesses. Wider reading will allow you to gain an understanding of different business markets and industries and identify how factors such as the economy, competition, technology and legislation affect businesses. </a:t>
            </a:r>
          </a:p>
          <a:p>
            <a:endParaRPr lang="en-GB" sz="1400" dirty="0"/>
          </a:p>
          <a:p>
            <a:r>
              <a:rPr lang="en-GB" sz="1400" b="1" dirty="0"/>
              <a:t>Task </a:t>
            </a:r>
          </a:p>
          <a:p>
            <a:r>
              <a:rPr lang="en-GB" sz="1400" dirty="0"/>
              <a:t>Your task is to find a recent news article regarding a business that interest you and discuss the current issue/s affecting the business. Businesses are continually going through changes, so your article needs to be current i.e. dated no later than </a:t>
            </a:r>
            <a:r>
              <a:rPr lang="en-GB" sz="1400"/>
              <a:t>January 2021. </a:t>
            </a:r>
            <a:r>
              <a:rPr lang="en-GB" sz="1400" dirty="0"/>
              <a:t>You are to produce a written report and it should follow this format: </a:t>
            </a:r>
          </a:p>
          <a:p>
            <a:pPr marL="342900" indent="-342900">
              <a:buAutoNum type="arabicPeriod"/>
            </a:pPr>
            <a:r>
              <a:rPr lang="en-GB" sz="1400" dirty="0"/>
              <a:t>The title of your report should be the same from the news article. </a:t>
            </a:r>
          </a:p>
          <a:p>
            <a:pPr marL="342900" indent="-342900">
              <a:buAutoNum type="arabicPeriod"/>
            </a:pPr>
            <a:r>
              <a:rPr lang="en-GB" sz="1400" dirty="0"/>
              <a:t>2. Brief introduction of the business. For example, if the article was about Apple, you could start with…’Apple is one of the world's largest producers of electronic devices best known for its iPhones and MacBook’s’. You will need to do some background research about your selected business. </a:t>
            </a:r>
          </a:p>
          <a:p>
            <a:pPr marL="342900" indent="-342900">
              <a:buAutoNum type="arabicPeriod"/>
            </a:pPr>
            <a:r>
              <a:rPr lang="en-GB" sz="1400" dirty="0"/>
              <a:t>3. Summarise the main points of the article. Start with… ‘On the 8th July 2019, BBC News reported that Apple’s sales dropped by 4%.’ Highlight the key information in the article and avoid copying what is already written in the article. </a:t>
            </a:r>
          </a:p>
          <a:p>
            <a:pPr marL="342900" indent="-342900">
              <a:buAutoNum type="arabicPeriod"/>
            </a:pPr>
            <a:r>
              <a:rPr lang="en-GB" sz="1400" dirty="0"/>
              <a:t>4. Analyse the main points of the article. For example, ‘One of the reasons why Apple saw a decrease in their sales is because competitors such as Samsung and Huawei are also designing high-quality smartphones that appeal to customers. In addition, Samsung also have a wider range of smartphones such as the Samsung Galaxy Note, Samsung S10 and Samsung A40 which allows them to maximise their sales, unlike Apple who usually only release two smartphones every year. </a:t>
            </a:r>
          </a:p>
          <a:p>
            <a:pPr marL="342900" indent="-342900">
              <a:buAutoNum type="arabicPeriod"/>
            </a:pPr>
            <a:r>
              <a:rPr lang="en-GB" sz="1400" dirty="0"/>
              <a:t>5. Recommendations &amp; Counterbalance Arguments- Provide recommendations on how the business could change their current situation. For example, ‘One way Apple could increase their sales is by producing cheaper Apple smartphones to better compete in the smartphone market’. Your counterbalance argument could be, ‘although producing cheaper smartphones may increase Apple’s sales, it may ruin their brand image and customers may start to view the Apple brand as cheap’. </a:t>
            </a:r>
          </a:p>
        </p:txBody>
      </p:sp>
    </p:spTree>
    <p:extLst>
      <p:ext uri="{BB962C8B-B14F-4D97-AF65-F5344CB8AC3E}">
        <p14:creationId xmlns:p14="http://schemas.microsoft.com/office/powerpoint/2010/main" val="3166130992"/>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raig'n'Dave">
      <a:majorFont>
        <a:latin typeface="Century Gothic"/>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TotalTime>
  <Words>2653</Words>
  <Application>Microsoft Office PowerPoint</Application>
  <PresentationFormat>Widescreen</PresentationFormat>
  <Paragraphs>191</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Hillyard</dc:creator>
  <cp:lastModifiedBy>Lianne Bagshaw</cp:lastModifiedBy>
  <cp:revision>100</cp:revision>
  <dcterms:created xsi:type="dcterms:W3CDTF">2019-09-17T11:01:38Z</dcterms:created>
  <dcterms:modified xsi:type="dcterms:W3CDTF">2023-07-03T11:05:28Z</dcterms:modified>
</cp:coreProperties>
</file>