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61" r:id="rId2"/>
    <p:sldId id="308" r:id="rId3"/>
    <p:sldId id="264" r:id="rId4"/>
    <p:sldId id="257" r:id="rId5"/>
    <p:sldId id="258" r:id="rId6"/>
    <p:sldId id="259" r:id="rId7"/>
    <p:sldId id="263" r:id="rId8"/>
    <p:sldId id="260" r:id="rId9"/>
    <p:sldId id="265" r:id="rId10"/>
    <p:sldId id="266" r:id="rId11"/>
    <p:sldId id="267" r:id="rId12"/>
    <p:sldId id="269" r:id="rId13"/>
    <p:sldId id="270" r:id="rId14"/>
    <p:sldId id="271" r:id="rId15"/>
    <p:sldId id="274" r:id="rId16"/>
    <p:sldId id="275" r:id="rId17"/>
    <p:sldId id="276" r:id="rId18"/>
    <p:sldId id="277" r:id="rId19"/>
    <p:sldId id="278" r:id="rId20"/>
    <p:sldId id="279" r:id="rId21"/>
    <p:sldId id="281" r:id="rId22"/>
    <p:sldId id="282" r:id="rId23"/>
    <p:sldId id="285" r:id="rId24"/>
    <p:sldId id="286" r:id="rId25"/>
    <p:sldId id="283" r:id="rId26"/>
    <p:sldId id="284" r:id="rId27"/>
    <p:sldId id="310" r:id="rId28"/>
    <p:sldId id="311" r:id="rId29"/>
    <p:sldId id="312" r:id="rId30"/>
    <p:sldId id="313" r:id="rId31"/>
    <p:sldId id="314" r:id="rId32"/>
    <p:sldId id="323" r:id="rId33"/>
    <p:sldId id="309" r:id="rId3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6D12141-9B45-47D8-89B4-42576D86A432}" type="datetimeFigureOut">
              <a:rPr lang="en-GB" smtClean="0"/>
              <a:t>28/03/2022</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24A03DC7-C10F-4437-B56E-C21B6C97067A}" type="slidenum">
              <a:rPr lang="en-GB" smtClean="0"/>
              <a:t>‹#›</a:t>
            </a:fld>
            <a:endParaRPr lang="en-GB"/>
          </a:p>
        </p:txBody>
      </p:sp>
    </p:spTree>
    <p:extLst>
      <p:ext uri="{BB962C8B-B14F-4D97-AF65-F5344CB8AC3E}">
        <p14:creationId xmlns:p14="http://schemas.microsoft.com/office/powerpoint/2010/main" val="42196380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33B325-1587-444D-8148-9A12B5EF0C35}"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308168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33B325-1587-444D-8148-9A12B5EF0C35}"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307006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33B325-1587-444D-8148-9A12B5EF0C35}"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348998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33B325-1587-444D-8148-9A12B5EF0C35}"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141211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33B325-1587-444D-8148-9A12B5EF0C35}"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385475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33B325-1587-444D-8148-9A12B5EF0C35}"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188364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33B325-1587-444D-8148-9A12B5EF0C35}" type="datetimeFigureOut">
              <a:rPr lang="en-GB" smtClean="0"/>
              <a:t>28/03/2022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37965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33B325-1587-444D-8148-9A12B5EF0C35}"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229313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3B325-1587-444D-8148-9A12B5EF0C35}" type="datetimeFigureOut">
              <a:rPr lang="en-GB" smtClean="0"/>
              <a:t>28/03/2022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244267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33B325-1587-444D-8148-9A12B5EF0C35}"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250669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33B325-1587-444D-8148-9A12B5EF0C35}"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625102-7BDA-4DA8-9E1D-E41527B090FD}" type="slidenum">
              <a:rPr lang="en-GB" smtClean="0"/>
              <a:t>‹#›</a:t>
            </a:fld>
            <a:endParaRPr lang="en-GB"/>
          </a:p>
        </p:txBody>
      </p:sp>
    </p:spTree>
    <p:extLst>
      <p:ext uri="{BB962C8B-B14F-4D97-AF65-F5344CB8AC3E}">
        <p14:creationId xmlns:p14="http://schemas.microsoft.com/office/powerpoint/2010/main" val="121922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3B325-1587-444D-8148-9A12B5EF0C35}" type="datetimeFigureOut">
              <a:rPr lang="en-GB" smtClean="0"/>
              <a:t>28/03/2022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5102-7BDA-4DA8-9E1D-E41527B090FD}" type="slidenum">
              <a:rPr lang="en-GB" smtClean="0"/>
              <a:t>‹#›</a:t>
            </a:fld>
            <a:endParaRPr lang="en-GB"/>
          </a:p>
        </p:txBody>
      </p:sp>
    </p:spTree>
    <p:extLst>
      <p:ext uri="{BB962C8B-B14F-4D97-AF65-F5344CB8AC3E}">
        <p14:creationId xmlns:p14="http://schemas.microsoft.com/office/powerpoint/2010/main" val="10873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6415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Equipment &amp; Resources</a:t>
            </a:r>
            <a:endParaRPr lang="en-GB" sz="8000" b="1" dirty="0"/>
          </a:p>
        </p:txBody>
      </p:sp>
      <p:sp>
        <p:nvSpPr>
          <p:cNvPr id="5" name="Content Placeholder 4"/>
          <p:cNvSpPr>
            <a:spLocks noGrp="1"/>
          </p:cNvSpPr>
          <p:nvPr>
            <p:ph sz="half" idx="1"/>
          </p:nvPr>
        </p:nvSpPr>
        <p:spPr/>
        <p:txBody>
          <a:bodyPr>
            <a:normAutofit lnSpcReduction="10000"/>
          </a:bodyPr>
          <a:lstStyle/>
          <a:p>
            <a:r>
              <a:rPr lang="en-GB" dirty="0" smtClean="0"/>
              <a:t>Pens</a:t>
            </a:r>
          </a:p>
          <a:p>
            <a:r>
              <a:rPr lang="en-GB" dirty="0"/>
              <a:t>C</a:t>
            </a:r>
            <a:r>
              <a:rPr lang="en-GB" dirty="0" smtClean="0"/>
              <a:t>oloured pencils</a:t>
            </a:r>
          </a:p>
          <a:p>
            <a:r>
              <a:rPr lang="en-GB" dirty="0" smtClean="0"/>
              <a:t>Highlighters</a:t>
            </a:r>
          </a:p>
          <a:p>
            <a:r>
              <a:rPr lang="en-GB" dirty="0" smtClean="0"/>
              <a:t>Paper</a:t>
            </a:r>
          </a:p>
          <a:p>
            <a:r>
              <a:rPr lang="en-GB" dirty="0" smtClean="0"/>
              <a:t>Folders</a:t>
            </a:r>
          </a:p>
          <a:p>
            <a:r>
              <a:rPr lang="en-GB" dirty="0" smtClean="0"/>
              <a:t>Dividers</a:t>
            </a:r>
          </a:p>
          <a:p>
            <a:r>
              <a:rPr lang="en-GB" dirty="0" smtClean="0"/>
              <a:t>Flashcards</a:t>
            </a:r>
          </a:p>
          <a:p>
            <a:r>
              <a:rPr lang="en-GB" dirty="0"/>
              <a:t>P</a:t>
            </a:r>
            <a:r>
              <a:rPr lang="en-GB" dirty="0" smtClean="0"/>
              <a:t>ost-it notes</a:t>
            </a:r>
          </a:p>
          <a:p>
            <a:r>
              <a:rPr lang="en-GB" dirty="0"/>
              <a:t>R</a:t>
            </a:r>
            <a:r>
              <a:rPr lang="en-GB" dirty="0" smtClean="0"/>
              <a:t>uler &amp; protractor</a:t>
            </a:r>
          </a:p>
          <a:p>
            <a:endParaRPr lang="en-GB" dirty="0" smtClean="0"/>
          </a:p>
          <a:p>
            <a:pPr marL="0" indent="0">
              <a:buNone/>
            </a:pPr>
            <a:endParaRPr lang="en-GB" dirty="0" smtClean="0"/>
          </a:p>
        </p:txBody>
      </p:sp>
      <p:sp>
        <p:nvSpPr>
          <p:cNvPr id="6" name="Content Placeholder 5"/>
          <p:cNvSpPr>
            <a:spLocks noGrp="1"/>
          </p:cNvSpPr>
          <p:nvPr>
            <p:ph sz="half" idx="2"/>
          </p:nvPr>
        </p:nvSpPr>
        <p:spPr>
          <a:xfrm>
            <a:off x="4289079" y="1825625"/>
            <a:ext cx="5181600" cy="4351338"/>
          </a:xfrm>
        </p:spPr>
        <p:txBody>
          <a:bodyPr>
            <a:normAutofit lnSpcReduction="10000"/>
          </a:bodyPr>
          <a:lstStyle/>
          <a:p>
            <a:r>
              <a:rPr lang="en-GB" dirty="0" smtClean="0"/>
              <a:t>Eraser</a:t>
            </a:r>
          </a:p>
          <a:p>
            <a:r>
              <a:rPr lang="en-GB" dirty="0" smtClean="0"/>
              <a:t>Calculator</a:t>
            </a:r>
          </a:p>
          <a:p>
            <a:r>
              <a:rPr lang="en-GB" dirty="0" smtClean="0"/>
              <a:t>Dictionary</a:t>
            </a:r>
          </a:p>
          <a:p>
            <a:r>
              <a:rPr lang="en-GB" dirty="0"/>
              <a:t>R</a:t>
            </a:r>
            <a:r>
              <a:rPr lang="en-GB" dirty="0" smtClean="0"/>
              <a:t>evision guides</a:t>
            </a:r>
          </a:p>
          <a:p>
            <a:r>
              <a:rPr lang="en-GB" dirty="0"/>
              <a:t>E</a:t>
            </a:r>
            <a:r>
              <a:rPr lang="en-GB" dirty="0" smtClean="0"/>
              <a:t>xercise books</a:t>
            </a:r>
          </a:p>
          <a:p>
            <a:r>
              <a:rPr lang="en-GB" dirty="0" smtClean="0"/>
              <a:t>Textbooks</a:t>
            </a:r>
          </a:p>
          <a:p>
            <a:r>
              <a:rPr lang="en-GB" dirty="0"/>
              <a:t>P</a:t>
            </a:r>
            <a:r>
              <a:rPr lang="en-GB" dirty="0" smtClean="0"/>
              <a:t>ast papers</a:t>
            </a:r>
          </a:p>
          <a:p>
            <a:r>
              <a:rPr lang="en-GB" dirty="0" err="1" smtClean="0"/>
              <a:t>Markschemes</a:t>
            </a:r>
            <a:endParaRPr lang="en-GB" dirty="0"/>
          </a:p>
          <a:p>
            <a:r>
              <a:rPr lang="en-GB" dirty="0"/>
              <a:t>E</a:t>
            </a:r>
            <a:r>
              <a:rPr lang="en-GB" dirty="0" smtClean="0"/>
              <a:t>xaminers reports </a:t>
            </a:r>
          </a:p>
          <a:p>
            <a:endParaRPr lang="en-GB" dirty="0"/>
          </a:p>
        </p:txBody>
      </p:sp>
      <p:pic>
        <p:nvPicPr>
          <p:cNvPr id="3" name="Picture 2"/>
          <p:cNvPicPr>
            <a:picLocks noChangeAspect="1"/>
          </p:cNvPicPr>
          <p:nvPr/>
        </p:nvPicPr>
        <p:blipFill>
          <a:blip r:embed="rId2"/>
          <a:stretch>
            <a:fillRect/>
          </a:stretch>
        </p:blipFill>
        <p:spPr>
          <a:xfrm>
            <a:off x="7121682" y="2032754"/>
            <a:ext cx="4501459" cy="3000973"/>
          </a:xfrm>
          <a:prstGeom prst="rect">
            <a:avLst/>
          </a:prstGeom>
        </p:spPr>
      </p:pic>
    </p:spTree>
    <p:extLst>
      <p:ext uri="{BB962C8B-B14F-4D97-AF65-F5344CB8AC3E}">
        <p14:creationId xmlns:p14="http://schemas.microsoft.com/office/powerpoint/2010/main" val="153594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Study Plan</a:t>
            </a:r>
            <a:endParaRPr lang="en-GB" sz="8000" b="1" dirty="0"/>
          </a:p>
        </p:txBody>
      </p:sp>
      <p:sp>
        <p:nvSpPr>
          <p:cNvPr id="5" name="Content Placeholder 4"/>
          <p:cNvSpPr>
            <a:spLocks noGrp="1"/>
          </p:cNvSpPr>
          <p:nvPr>
            <p:ph idx="1"/>
          </p:nvPr>
        </p:nvSpPr>
        <p:spPr/>
        <p:txBody>
          <a:bodyPr/>
          <a:lstStyle/>
          <a:p>
            <a:r>
              <a:rPr lang="en-US" dirty="0" smtClean="0"/>
              <a:t>Before you start your revision it is essential that you know what needs to be revised in each subject. Often your teacher will provide you with a checklist or exam specification which makes it also clear which topics are on which exam paper. </a:t>
            </a:r>
          </a:p>
          <a:p>
            <a:r>
              <a:rPr lang="en-US" dirty="0" smtClean="0"/>
              <a:t>You can use the exam board specification to divide the task up into a lot of smaller topics (it is easier to get started and to see your progress if you divide one large topic into a series of smaller topics). This means that each topic is fairly quick which keeps up your motivation to continue with your revision</a:t>
            </a:r>
            <a:endParaRPr lang="en-GB" dirty="0"/>
          </a:p>
        </p:txBody>
      </p:sp>
    </p:spTree>
    <p:extLst>
      <p:ext uri="{BB962C8B-B14F-4D97-AF65-F5344CB8AC3E}">
        <p14:creationId xmlns:p14="http://schemas.microsoft.com/office/powerpoint/2010/main" val="382737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Study Plan</a:t>
            </a:r>
            <a:endParaRPr lang="en-GB" sz="8000" b="1" dirty="0"/>
          </a:p>
        </p:txBody>
      </p:sp>
      <p:graphicFrame>
        <p:nvGraphicFramePr>
          <p:cNvPr id="4" name="Table 3"/>
          <p:cNvGraphicFramePr>
            <a:graphicFrameLocks noGrp="1"/>
          </p:cNvGraphicFramePr>
          <p:nvPr>
            <p:extLst>
              <p:ext uri="{D42A27DB-BD31-4B8C-83A1-F6EECF244321}">
                <p14:modId xmlns:p14="http://schemas.microsoft.com/office/powerpoint/2010/main" val="1365349066"/>
              </p:ext>
            </p:extLst>
          </p:nvPr>
        </p:nvGraphicFramePr>
        <p:xfrm>
          <a:off x="1067722" y="1949950"/>
          <a:ext cx="10212648" cy="4181763"/>
        </p:xfrm>
        <a:graphic>
          <a:graphicData uri="http://schemas.openxmlformats.org/drawingml/2006/table">
            <a:tbl>
              <a:tblPr firstRow="1" bandRow="1">
                <a:tableStyleId>{5C22544A-7EE6-4342-B048-85BDC9FD1C3A}</a:tableStyleId>
              </a:tblPr>
              <a:tblGrid>
                <a:gridCol w="6072911">
                  <a:extLst>
                    <a:ext uri="{9D8B030D-6E8A-4147-A177-3AD203B41FA5}">
                      <a16:colId xmlns:a16="http://schemas.microsoft.com/office/drawing/2014/main" val="3839900257"/>
                    </a:ext>
                  </a:extLst>
                </a:gridCol>
                <a:gridCol w="1097280">
                  <a:extLst>
                    <a:ext uri="{9D8B030D-6E8A-4147-A177-3AD203B41FA5}">
                      <a16:colId xmlns:a16="http://schemas.microsoft.com/office/drawing/2014/main" val="80347691"/>
                    </a:ext>
                  </a:extLst>
                </a:gridCol>
                <a:gridCol w="980902">
                  <a:extLst>
                    <a:ext uri="{9D8B030D-6E8A-4147-A177-3AD203B41FA5}">
                      <a16:colId xmlns:a16="http://schemas.microsoft.com/office/drawing/2014/main" val="604363023"/>
                    </a:ext>
                  </a:extLst>
                </a:gridCol>
                <a:gridCol w="974762">
                  <a:extLst>
                    <a:ext uri="{9D8B030D-6E8A-4147-A177-3AD203B41FA5}">
                      <a16:colId xmlns:a16="http://schemas.microsoft.com/office/drawing/2014/main" val="2641140027"/>
                    </a:ext>
                  </a:extLst>
                </a:gridCol>
                <a:gridCol w="1086793">
                  <a:extLst>
                    <a:ext uri="{9D8B030D-6E8A-4147-A177-3AD203B41FA5}">
                      <a16:colId xmlns:a16="http://schemas.microsoft.com/office/drawing/2014/main" val="374763880"/>
                    </a:ext>
                  </a:extLst>
                </a:gridCol>
              </a:tblGrid>
              <a:tr h="570961">
                <a:tc gridSpan="5">
                  <a:txBody>
                    <a:bodyPr/>
                    <a:lstStyle/>
                    <a:p>
                      <a:r>
                        <a:rPr lang="en-US" dirty="0" smtClean="0"/>
                        <a:t>Example: Chemistry Topic 5.9.1 The composition and evolution of the Earth’s atmosphere</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532477937"/>
                  </a:ext>
                </a:extLst>
              </a:tr>
              <a:tr h="570961">
                <a:tc>
                  <a:txBody>
                    <a:bodyPr/>
                    <a:lstStyle/>
                    <a:p>
                      <a:r>
                        <a:rPr lang="en-GB" b="1" dirty="0" smtClean="0"/>
                        <a:t>Specification topic</a:t>
                      </a:r>
                      <a:endParaRPr lang="en-GB" b="1" dirty="0"/>
                    </a:p>
                  </a:txBody>
                  <a:tcPr/>
                </a:tc>
                <a:tc>
                  <a:txBody>
                    <a:bodyPr/>
                    <a:lstStyle/>
                    <a:p>
                      <a:r>
                        <a:rPr lang="en-GB" b="1" dirty="0" smtClean="0"/>
                        <a:t>Made revision notes</a:t>
                      </a:r>
                      <a:endParaRPr lang="en-GB" b="1" dirty="0"/>
                    </a:p>
                  </a:txBody>
                  <a:tcPr/>
                </a:tc>
                <a:tc>
                  <a:txBody>
                    <a:bodyPr/>
                    <a:lstStyle/>
                    <a:p>
                      <a:r>
                        <a:rPr lang="en-GB" b="1" dirty="0" smtClean="0"/>
                        <a:t>Revised the notes</a:t>
                      </a:r>
                      <a:endParaRPr lang="en-GB" b="1" dirty="0"/>
                    </a:p>
                  </a:txBody>
                  <a:tcPr/>
                </a:tc>
                <a:tc>
                  <a:txBody>
                    <a:bodyPr/>
                    <a:lstStyle/>
                    <a:p>
                      <a:r>
                        <a:rPr lang="en-GB" b="1" dirty="0" smtClean="0"/>
                        <a:t>Tested myself</a:t>
                      </a:r>
                      <a:endParaRPr lang="en-GB" b="1" dirty="0"/>
                    </a:p>
                  </a:txBody>
                  <a:tcPr/>
                </a:tc>
                <a:tc>
                  <a:txBody>
                    <a:bodyPr/>
                    <a:lstStyle/>
                    <a:p>
                      <a:r>
                        <a:rPr lang="en-GB" b="1" dirty="0" smtClean="0"/>
                        <a:t>Need help</a:t>
                      </a:r>
                      <a:endParaRPr lang="en-GB" b="1" dirty="0"/>
                    </a:p>
                  </a:txBody>
                  <a:tcPr/>
                </a:tc>
                <a:extLst>
                  <a:ext uri="{0D108BD9-81ED-4DB2-BD59-A6C34878D82A}">
                    <a16:rowId xmlns:a16="http://schemas.microsoft.com/office/drawing/2014/main" val="2618694455"/>
                  </a:ext>
                </a:extLst>
              </a:tr>
              <a:tr h="570961">
                <a:tc>
                  <a:txBody>
                    <a:bodyPr/>
                    <a:lstStyle/>
                    <a:p>
                      <a:r>
                        <a:rPr lang="en-US" dirty="0" smtClean="0"/>
                        <a:t>Know the proportion of gases in atmosphere</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36926940"/>
                  </a:ext>
                </a:extLst>
              </a:tr>
              <a:tr h="570961">
                <a:tc>
                  <a:txBody>
                    <a:bodyPr/>
                    <a:lstStyle/>
                    <a:p>
                      <a:r>
                        <a:rPr lang="en-US" dirty="0" smtClean="0"/>
                        <a:t>Know the composition of the Earth’s early atmosphere</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191075331"/>
                  </a:ext>
                </a:extLst>
              </a:tr>
              <a:tr h="570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Describe the process by which the level of oxygen in the atmosphere increased </a:t>
                      </a:r>
                      <a:endParaRPr lang="en-GB" dirty="0" smtClean="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92475211"/>
                  </a:ext>
                </a:extLst>
              </a:tr>
              <a:tr h="570961">
                <a:tc>
                  <a:txBody>
                    <a:bodyPr/>
                    <a:lstStyle/>
                    <a:p>
                      <a:r>
                        <a:rPr lang="en-US" dirty="0" smtClean="0"/>
                        <a:t>Describe the process by which the level of carbon dioxide in the atmosphere decreased</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40089452"/>
                  </a:ext>
                </a:extLst>
              </a:tr>
            </a:tbl>
          </a:graphicData>
        </a:graphic>
      </p:graphicFrame>
    </p:spTree>
    <p:extLst>
      <p:ext uri="{BB962C8B-B14F-4D97-AF65-F5344CB8AC3E}">
        <p14:creationId xmlns:p14="http://schemas.microsoft.com/office/powerpoint/2010/main" val="214643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Study Timetable</a:t>
            </a:r>
            <a:endParaRPr lang="en-GB" sz="8000" b="1" dirty="0"/>
          </a:p>
        </p:txBody>
      </p:sp>
      <p:sp>
        <p:nvSpPr>
          <p:cNvPr id="3" name="Content Placeholder 2"/>
          <p:cNvSpPr>
            <a:spLocks noGrp="1"/>
          </p:cNvSpPr>
          <p:nvPr>
            <p:ph idx="1"/>
          </p:nvPr>
        </p:nvSpPr>
        <p:spPr>
          <a:xfrm>
            <a:off x="838200" y="1690688"/>
            <a:ext cx="10515600" cy="4685174"/>
          </a:xfrm>
        </p:spPr>
        <p:txBody>
          <a:bodyPr>
            <a:normAutofit/>
          </a:bodyPr>
          <a:lstStyle/>
          <a:p>
            <a:r>
              <a:rPr lang="en-US" dirty="0" smtClean="0"/>
              <a:t>Make a study timetable for which topics you will cover each week. </a:t>
            </a:r>
          </a:p>
          <a:p>
            <a:r>
              <a:rPr lang="en-US" dirty="0" smtClean="0"/>
              <a:t>With a study timetable you are able to check that you are covering all subjects and are not running out of time.</a:t>
            </a:r>
          </a:p>
          <a:p>
            <a:r>
              <a:rPr lang="en-US" dirty="0" smtClean="0"/>
              <a:t>Aim to study a little every day (</a:t>
            </a:r>
            <a:r>
              <a:rPr lang="en-US" b="1" dirty="0" smtClean="0">
                <a:solidFill>
                  <a:srgbClr val="FF0000"/>
                </a:solidFill>
              </a:rPr>
              <a:t>2 hours a day initially</a:t>
            </a:r>
            <a:r>
              <a:rPr lang="en-US" dirty="0" smtClean="0"/>
              <a:t>)</a:t>
            </a:r>
          </a:p>
          <a:p>
            <a:r>
              <a:rPr lang="en-US" dirty="0" smtClean="0"/>
              <a:t>Build in some unallocated study time because you may get a bit behind.</a:t>
            </a:r>
          </a:p>
          <a:p>
            <a:r>
              <a:rPr lang="en-US" dirty="0" smtClean="0"/>
              <a:t>Put the timetable up on the wall or fridge at home where everyone can see it. Ask your family to help you keep to it.</a:t>
            </a:r>
          </a:p>
          <a:p>
            <a:r>
              <a:rPr lang="en-US" dirty="0" smtClean="0"/>
              <a:t>If you find that you are repeatedly not sticking to your study timetable, find out why you are struggling to keep to it and </a:t>
            </a:r>
            <a:r>
              <a:rPr lang="en-US" b="1" dirty="0" smtClean="0">
                <a:solidFill>
                  <a:srgbClr val="FF0000"/>
                </a:solidFill>
              </a:rPr>
              <a:t>rewrite it</a:t>
            </a:r>
            <a:r>
              <a:rPr lang="en-US" dirty="0" smtClean="0"/>
              <a:t>! </a:t>
            </a:r>
            <a:endParaRPr lang="en-GB" dirty="0"/>
          </a:p>
        </p:txBody>
      </p:sp>
    </p:spTree>
    <p:extLst>
      <p:ext uri="{BB962C8B-B14F-4D97-AF65-F5344CB8AC3E}">
        <p14:creationId xmlns:p14="http://schemas.microsoft.com/office/powerpoint/2010/main" val="29116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Weekly Study Timetable</a:t>
            </a:r>
            <a:endParaRPr lang="en-GB" sz="8000" b="1" dirty="0"/>
          </a:p>
        </p:txBody>
      </p:sp>
      <p:graphicFrame>
        <p:nvGraphicFramePr>
          <p:cNvPr id="5" name="Table 4"/>
          <p:cNvGraphicFramePr>
            <a:graphicFrameLocks noGrp="1"/>
          </p:cNvGraphicFramePr>
          <p:nvPr>
            <p:extLst>
              <p:ext uri="{D42A27DB-BD31-4B8C-83A1-F6EECF244321}">
                <p14:modId xmlns:p14="http://schemas.microsoft.com/office/powerpoint/2010/main" val="391246898"/>
              </p:ext>
            </p:extLst>
          </p:nvPr>
        </p:nvGraphicFramePr>
        <p:xfrm>
          <a:off x="838200" y="1690688"/>
          <a:ext cx="10250976" cy="4114501"/>
        </p:xfrm>
        <a:graphic>
          <a:graphicData uri="http://schemas.openxmlformats.org/drawingml/2006/table">
            <a:tbl>
              <a:tblPr firstRow="1" bandRow="1">
                <a:tableStyleId>{5C22544A-7EE6-4342-B048-85BDC9FD1C3A}</a:tableStyleId>
              </a:tblPr>
              <a:tblGrid>
                <a:gridCol w="1708496">
                  <a:extLst>
                    <a:ext uri="{9D8B030D-6E8A-4147-A177-3AD203B41FA5}">
                      <a16:colId xmlns:a16="http://schemas.microsoft.com/office/drawing/2014/main" val="3158383077"/>
                    </a:ext>
                  </a:extLst>
                </a:gridCol>
                <a:gridCol w="1708496">
                  <a:extLst>
                    <a:ext uri="{9D8B030D-6E8A-4147-A177-3AD203B41FA5}">
                      <a16:colId xmlns:a16="http://schemas.microsoft.com/office/drawing/2014/main" val="2376424873"/>
                    </a:ext>
                  </a:extLst>
                </a:gridCol>
                <a:gridCol w="1708496">
                  <a:extLst>
                    <a:ext uri="{9D8B030D-6E8A-4147-A177-3AD203B41FA5}">
                      <a16:colId xmlns:a16="http://schemas.microsoft.com/office/drawing/2014/main" val="146638095"/>
                    </a:ext>
                  </a:extLst>
                </a:gridCol>
                <a:gridCol w="1708496">
                  <a:extLst>
                    <a:ext uri="{9D8B030D-6E8A-4147-A177-3AD203B41FA5}">
                      <a16:colId xmlns:a16="http://schemas.microsoft.com/office/drawing/2014/main" val="1706624667"/>
                    </a:ext>
                  </a:extLst>
                </a:gridCol>
                <a:gridCol w="1708496">
                  <a:extLst>
                    <a:ext uri="{9D8B030D-6E8A-4147-A177-3AD203B41FA5}">
                      <a16:colId xmlns:a16="http://schemas.microsoft.com/office/drawing/2014/main" val="2045721389"/>
                    </a:ext>
                  </a:extLst>
                </a:gridCol>
                <a:gridCol w="1708496">
                  <a:extLst>
                    <a:ext uri="{9D8B030D-6E8A-4147-A177-3AD203B41FA5}">
                      <a16:colId xmlns:a16="http://schemas.microsoft.com/office/drawing/2014/main" val="1259554693"/>
                    </a:ext>
                  </a:extLst>
                </a:gridCol>
              </a:tblGrid>
              <a:tr h="626259">
                <a:tc>
                  <a:txBody>
                    <a:bodyPr/>
                    <a:lstStyle/>
                    <a:p>
                      <a:endParaRPr lang="en-GB" dirty="0"/>
                    </a:p>
                  </a:txBody>
                  <a:tcPr/>
                </a:tc>
                <a:tc>
                  <a:txBody>
                    <a:bodyPr/>
                    <a:lstStyle/>
                    <a:p>
                      <a:pPr algn="ctr"/>
                      <a:r>
                        <a:rPr lang="en-GB" dirty="0" smtClean="0"/>
                        <a:t>Monday</a:t>
                      </a:r>
                      <a:endParaRPr lang="en-GB" dirty="0"/>
                    </a:p>
                  </a:txBody>
                  <a:tcPr/>
                </a:tc>
                <a:tc>
                  <a:txBody>
                    <a:bodyPr/>
                    <a:lstStyle/>
                    <a:p>
                      <a:pPr algn="ctr"/>
                      <a:r>
                        <a:rPr lang="en-GB" dirty="0" smtClean="0"/>
                        <a:t>Tuesday</a:t>
                      </a:r>
                      <a:endParaRPr lang="en-GB" dirty="0"/>
                    </a:p>
                  </a:txBody>
                  <a:tcPr/>
                </a:tc>
                <a:tc>
                  <a:txBody>
                    <a:bodyPr/>
                    <a:lstStyle/>
                    <a:p>
                      <a:pPr algn="ctr"/>
                      <a:r>
                        <a:rPr lang="en-GB" dirty="0" smtClean="0"/>
                        <a:t>Wednesday</a:t>
                      </a:r>
                      <a:endParaRPr lang="en-GB" dirty="0"/>
                    </a:p>
                  </a:txBody>
                  <a:tcPr/>
                </a:tc>
                <a:tc>
                  <a:txBody>
                    <a:bodyPr/>
                    <a:lstStyle/>
                    <a:p>
                      <a:pPr algn="ctr"/>
                      <a:r>
                        <a:rPr lang="en-GB" dirty="0" smtClean="0"/>
                        <a:t>Thursday</a:t>
                      </a:r>
                      <a:endParaRPr lang="en-GB" dirty="0"/>
                    </a:p>
                  </a:txBody>
                  <a:tcPr/>
                </a:tc>
                <a:tc>
                  <a:txBody>
                    <a:bodyPr/>
                    <a:lstStyle/>
                    <a:p>
                      <a:pPr algn="ctr"/>
                      <a:r>
                        <a:rPr lang="en-GB" dirty="0" smtClean="0"/>
                        <a:t>Friday</a:t>
                      </a:r>
                      <a:endParaRPr lang="en-GB" dirty="0"/>
                    </a:p>
                  </a:txBody>
                  <a:tcPr/>
                </a:tc>
                <a:extLst>
                  <a:ext uri="{0D108BD9-81ED-4DB2-BD59-A6C34878D82A}">
                    <a16:rowId xmlns:a16="http://schemas.microsoft.com/office/drawing/2014/main" val="1646830673"/>
                  </a:ext>
                </a:extLst>
              </a:tr>
              <a:tr h="983206">
                <a:tc>
                  <a:txBody>
                    <a:bodyPr/>
                    <a:lstStyle/>
                    <a:p>
                      <a:r>
                        <a:rPr lang="en-GB" dirty="0" smtClean="0"/>
                        <a:t>3.45pm</a:t>
                      </a:r>
                    </a:p>
                    <a:p>
                      <a:r>
                        <a:rPr lang="en-GB" baseline="0" dirty="0" smtClean="0"/>
                        <a:t>(Monday 2.45pm)</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school revision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school revision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school revision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school revision</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After school revision</a:t>
                      </a:r>
                    </a:p>
                  </a:txBody>
                  <a:tcPr/>
                </a:tc>
                <a:extLst>
                  <a:ext uri="{0D108BD9-81ED-4DB2-BD59-A6C34878D82A}">
                    <a16:rowId xmlns:a16="http://schemas.microsoft.com/office/drawing/2014/main" val="1055613540"/>
                  </a:ext>
                </a:extLst>
              </a:tr>
              <a:tr h="626259">
                <a:tc>
                  <a:txBody>
                    <a:bodyPr/>
                    <a:lstStyle/>
                    <a:p>
                      <a:r>
                        <a:rPr lang="en-GB" dirty="0" smtClean="0"/>
                        <a:t>5pm</a:t>
                      </a:r>
                      <a:endParaRPr lang="en-GB" dirty="0"/>
                    </a:p>
                  </a:txBody>
                  <a:tcPr/>
                </a:tc>
                <a:tc>
                  <a:txBody>
                    <a:bodyPr/>
                    <a:lstStyle/>
                    <a:p>
                      <a:r>
                        <a:rPr lang="en-GB" dirty="0" smtClean="0"/>
                        <a:t>Maths</a:t>
                      </a:r>
                      <a:endParaRPr lang="en-GB" dirty="0"/>
                    </a:p>
                  </a:txBody>
                  <a:tcPr/>
                </a:tc>
                <a:tc>
                  <a:txBody>
                    <a:bodyPr/>
                    <a:lstStyle/>
                    <a:p>
                      <a:r>
                        <a:rPr lang="en-GB" dirty="0" smtClean="0"/>
                        <a:t>Football</a:t>
                      </a:r>
                      <a:endParaRPr lang="en-GB" dirty="0"/>
                    </a:p>
                  </a:txBody>
                  <a:tcPr>
                    <a:solidFill>
                      <a:srgbClr val="FFC000"/>
                    </a:solidFill>
                  </a:tcPr>
                </a:tc>
                <a:tc>
                  <a:txBody>
                    <a:bodyPr/>
                    <a:lstStyle/>
                    <a:p>
                      <a:r>
                        <a:rPr lang="en-GB" dirty="0" smtClean="0"/>
                        <a:t>Football</a:t>
                      </a:r>
                      <a:endParaRPr lang="en-GB" dirty="0"/>
                    </a:p>
                  </a:txBody>
                  <a:tcPr>
                    <a:solidFill>
                      <a:srgbClr val="FFC000"/>
                    </a:solidFill>
                  </a:tcPr>
                </a:tc>
                <a:tc>
                  <a:txBody>
                    <a:bodyPr/>
                    <a:lstStyle/>
                    <a:p>
                      <a:r>
                        <a:rPr lang="en-GB" dirty="0" smtClean="0"/>
                        <a:t>History</a:t>
                      </a:r>
                      <a:endParaRPr lang="en-GB" dirty="0"/>
                    </a:p>
                  </a:txBody>
                  <a:tcPr/>
                </a:tc>
                <a:tc>
                  <a:txBody>
                    <a:bodyPr/>
                    <a:lstStyle/>
                    <a:p>
                      <a:r>
                        <a:rPr lang="en-GB" dirty="0" smtClean="0"/>
                        <a:t>Out with friends</a:t>
                      </a:r>
                      <a:endParaRPr lang="en-GB" dirty="0"/>
                    </a:p>
                  </a:txBody>
                  <a:tcPr>
                    <a:solidFill>
                      <a:srgbClr val="FFC000"/>
                    </a:solidFill>
                  </a:tcPr>
                </a:tc>
                <a:extLst>
                  <a:ext uri="{0D108BD9-81ED-4DB2-BD59-A6C34878D82A}">
                    <a16:rowId xmlns:a16="http://schemas.microsoft.com/office/drawing/2014/main" val="1452139761"/>
                  </a:ext>
                </a:extLst>
              </a:tr>
              <a:tr h="626259">
                <a:tc>
                  <a:txBody>
                    <a:bodyPr/>
                    <a:lstStyle/>
                    <a:p>
                      <a:r>
                        <a:rPr lang="en-GB" dirty="0" smtClean="0"/>
                        <a:t>6pm</a:t>
                      </a:r>
                      <a:endParaRPr lang="en-GB" dirty="0"/>
                    </a:p>
                  </a:txBody>
                  <a:tcPr/>
                </a:tc>
                <a:tc>
                  <a:txBody>
                    <a:bodyPr/>
                    <a:lstStyle/>
                    <a:p>
                      <a:r>
                        <a:rPr lang="en-GB" dirty="0" smtClean="0"/>
                        <a:t>French</a:t>
                      </a:r>
                      <a:endParaRPr lang="en-GB" dirty="0"/>
                    </a:p>
                  </a:txBody>
                  <a:tcPr/>
                </a:tc>
                <a:tc>
                  <a:txBody>
                    <a:bodyPr/>
                    <a:lstStyle/>
                    <a:p>
                      <a:r>
                        <a:rPr lang="en-GB" dirty="0" smtClean="0"/>
                        <a:t>English</a:t>
                      </a:r>
                      <a:endParaRPr lang="en-GB" dirty="0"/>
                    </a:p>
                  </a:txBody>
                  <a:tcPr/>
                </a:tc>
                <a:tc>
                  <a:txBody>
                    <a:bodyPr/>
                    <a:lstStyle/>
                    <a:p>
                      <a:r>
                        <a:rPr lang="en-GB" dirty="0" smtClean="0"/>
                        <a:t>Photography</a:t>
                      </a:r>
                      <a:endParaRPr lang="en-GB" dirty="0"/>
                    </a:p>
                  </a:txBody>
                  <a:tcPr/>
                </a:tc>
                <a:tc>
                  <a:txBody>
                    <a:bodyPr/>
                    <a:lstStyle/>
                    <a:p>
                      <a:r>
                        <a:rPr lang="en-GB" dirty="0" smtClean="0"/>
                        <a:t>Maths</a:t>
                      </a:r>
                      <a:endParaRPr lang="en-GB" dirty="0"/>
                    </a:p>
                  </a:txBody>
                  <a:tcPr/>
                </a:tc>
                <a:tc>
                  <a:txBody>
                    <a:bodyPr/>
                    <a:lstStyle/>
                    <a:p>
                      <a:r>
                        <a:rPr lang="en-GB" dirty="0" smtClean="0"/>
                        <a:t>Out with friends</a:t>
                      </a:r>
                      <a:endParaRPr lang="en-GB" dirty="0"/>
                    </a:p>
                  </a:txBody>
                  <a:tcPr>
                    <a:solidFill>
                      <a:srgbClr val="FFC000"/>
                    </a:solidFill>
                  </a:tcPr>
                </a:tc>
                <a:extLst>
                  <a:ext uri="{0D108BD9-81ED-4DB2-BD59-A6C34878D82A}">
                    <a16:rowId xmlns:a16="http://schemas.microsoft.com/office/drawing/2014/main" val="3644883054"/>
                  </a:ext>
                </a:extLst>
              </a:tr>
              <a:tr h="626259">
                <a:tc>
                  <a:txBody>
                    <a:bodyPr/>
                    <a:lstStyle/>
                    <a:p>
                      <a:r>
                        <a:rPr lang="en-GB" dirty="0" smtClean="0"/>
                        <a:t>7pm</a:t>
                      </a:r>
                      <a:endParaRPr lang="en-GB" dirty="0"/>
                    </a:p>
                  </a:txBody>
                  <a:tcPr/>
                </a:tc>
                <a:tc>
                  <a:txBody>
                    <a:bodyPr/>
                    <a:lstStyle/>
                    <a:p>
                      <a:r>
                        <a:rPr lang="en-GB" dirty="0" smtClean="0"/>
                        <a:t>Break</a:t>
                      </a:r>
                      <a:endParaRPr lang="en-GB" dirty="0"/>
                    </a:p>
                  </a:txBody>
                  <a:tcPr>
                    <a:solidFill>
                      <a:srgbClr val="FFC000"/>
                    </a:solidFill>
                  </a:tcPr>
                </a:tc>
                <a:tc>
                  <a:txBody>
                    <a:bodyPr/>
                    <a:lstStyle/>
                    <a:p>
                      <a:r>
                        <a:rPr lang="en-GB" dirty="0" smtClean="0"/>
                        <a:t>Art</a:t>
                      </a:r>
                      <a:endParaRPr lang="en-GB" dirty="0"/>
                    </a:p>
                  </a:txBody>
                  <a:tcPr/>
                </a:tc>
                <a:tc>
                  <a:txBody>
                    <a:bodyPr/>
                    <a:lstStyle/>
                    <a:p>
                      <a:r>
                        <a:rPr lang="en-GB" dirty="0" smtClean="0"/>
                        <a:t>Geography</a:t>
                      </a:r>
                      <a:endParaRPr lang="en-GB" dirty="0"/>
                    </a:p>
                  </a:txBody>
                  <a:tcPr/>
                </a:tc>
                <a:tc>
                  <a:txBody>
                    <a:bodyPr/>
                    <a:lstStyle/>
                    <a:p>
                      <a:r>
                        <a:rPr lang="en-GB" dirty="0" smtClean="0"/>
                        <a:t>Break</a:t>
                      </a:r>
                      <a:endParaRPr lang="en-GB"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Out with friends</a:t>
                      </a:r>
                    </a:p>
                  </a:txBody>
                  <a:tcPr>
                    <a:solidFill>
                      <a:srgbClr val="FFC000"/>
                    </a:solidFill>
                  </a:tcPr>
                </a:tc>
                <a:extLst>
                  <a:ext uri="{0D108BD9-81ED-4DB2-BD59-A6C34878D82A}">
                    <a16:rowId xmlns:a16="http://schemas.microsoft.com/office/drawing/2014/main" val="897303507"/>
                  </a:ext>
                </a:extLst>
              </a:tr>
              <a:tr h="626259">
                <a:tc>
                  <a:txBody>
                    <a:bodyPr/>
                    <a:lstStyle/>
                    <a:p>
                      <a:r>
                        <a:rPr lang="en-GB" dirty="0" smtClean="0"/>
                        <a:t>8pm</a:t>
                      </a:r>
                      <a:endParaRPr lang="en-GB" dirty="0"/>
                    </a:p>
                  </a:txBody>
                  <a:tcPr/>
                </a:tc>
                <a:tc>
                  <a:txBody>
                    <a:bodyPr/>
                    <a:lstStyle/>
                    <a:p>
                      <a:r>
                        <a:rPr lang="en-GB" dirty="0" smtClean="0"/>
                        <a:t>Science</a:t>
                      </a:r>
                      <a:endParaRPr lang="en-GB" dirty="0"/>
                    </a:p>
                  </a:txBody>
                  <a:tcPr/>
                </a:tc>
                <a:tc>
                  <a:txBody>
                    <a:bodyPr/>
                    <a:lstStyle/>
                    <a:p>
                      <a:r>
                        <a:rPr lang="en-GB" dirty="0" smtClean="0"/>
                        <a:t>History</a:t>
                      </a:r>
                      <a:endParaRPr lang="en-GB" dirty="0"/>
                    </a:p>
                  </a:txBody>
                  <a:tcPr/>
                </a:tc>
                <a:tc>
                  <a:txBody>
                    <a:bodyPr/>
                    <a:lstStyle/>
                    <a:p>
                      <a:r>
                        <a:rPr lang="en-GB" dirty="0" smtClean="0"/>
                        <a:t>Break</a:t>
                      </a:r>
                      <a:endParaRPr lang="en-GB" dirty="0"/>
                    </a:p>
                  </a:txBody>
                  <a:tcPr>
                    <a:solidFill>
                      <a:srgbClr val="FFC000"/>
                    </a:solidFill>
                  </a:tcPr>
                </a:tc>
                <a:tc>
                  <a:txBody>
                    <a:bodyPr/>
                    <a:lstStyle/>
                    <a:p>
                      <a:r>
                        <a:rPr lang="en-GB" dirty="0" smtClean="0"/>
                        <a:t>Science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Out with friends</a:t>
                      </a:r>
                    </a:p>
                  </a:txBody>
                  <a:tcPr>
                    <a:solidFill>
                      <a:srgbClr val="FFC000"/>
                    </a:solidFill>
                  </a:tcPr>
                </a:tc>
                <a:extLst>
                  <a:ext uri="{0D108BD9-81ED-4DB2-BD59-A6C34878D82A}">
                    <a16:rowId xmlns:a16="http://schemas.microsoft.com/office/drawing/2014/main" val="257031593"/>
                  </a:ext>
                </a:extLst>
              </a:tr>
            </a:tbl>
          </a:graphicData>
        </a:graphic>
      </p:graphicFrame>
    </p:spTree>
    <p:extLst>
      <p:ext uri="{BB962C8B-B14F-4D97-AF65-F5344CB8AC3E}">
        <p14:creationId xmlns:p14="http://schemas.microsoft.com/office/powerpoint/2010/main" val="332113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b="1" dirty="0" smtClean="0"/>
              <a:t>The </a:t>
            </a:r>
            <a:r>
              <a:rPr lang="en-GB" sz="8000" b="1" dirty="0" err="1" smtClean="0"/>
              <a:t>Pomodoro</a:t>
            </a:r>
            <a:r>
              <a:rPr lang="en-GB" sz="8000" b="1" dirty="0" smtClean="0"/>
              <a:t> Method</a:t>
            </a:r>
            <a:endParaRPr lang="en-GB" sz="8000" b="1" dirty="0"/>
          </a:p>
        </p:txBody>
      </p:sp>
      <p:sp>
        <p:nvSpPr>
          <p:cNvPr id="3" name="Content Placeholder 2"/>
          <p:cNvSpPr>
            <a:spLocks noGrp="1"/>
          </p:cNvSpPr>
          <p:nvPr>
            <p:ph sz="half" idx="1"/>
          </p:nvPr>
        </p:nvSpPr>
        <p:spPr>
          <a:xfrm>
            <a:off x="838200" y="1825625"/>
            <a:ext cx="7574280" cy="4351338"/>
          </a:xfrm>
        </p:spPr>
        <p:txBody>
          <a:bodyPr/>
          <a:lstStyle/>
          <a:p>
            <a:pPr marL="514350" indent="-514350">
              <a:buFont typeface="+mj-lt"/>
              <a:buAutoNum type="arabicPeriod"/>
            </a:pPr>
            <a:r>
              <a:rPr lang="en-GB" dirty="0" smtClean="0"/>
              <a:t>Select a task or topic</a:t>
            </a:r>
          </a:p>
          <a:p>
            <a:pPr marL="514350" indent="-514350">
              <a:buFont typeface="+mj-lt"/>
              <a:buAutoNum type="arabicPeriod"/>
            </a:pPr>
            <a:r>
              <a:rPr lang="en-GB" dirty="0" smtClean="0"/>
              <a:t>Set a timer for 25mins</a:t>
            </a:r>
          </a:p>
          <a:p>
            <a:pPr marL="514350" indent="-514350">
              <a:buFont typeface="+mj-lt"/>
              <a:buAutoNum type="arabicPeriod"/>
            </a:pPr>
            <a:r>
              <a:rPr lang="en-GB" dirty="0" smtClean="0"/>
              <a:t>Work until timer goes off</a:t>
            </a:r>
          </a:p>
          <a:p>
            <a:pPr marL="514350" indent="-514350">
              <a:buFont typeface="+mj-lt"/>
              <a:buAutoNum type="arabicPeriod"/>
            </a:pPr>
            <a:r>
              <a:rPr lang="en-GB" dirty="0" smtClean="0"/>
              <a:t>Take a 5 minute break</a:t>
            </a:r>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r>
              <a:rPr lang="en-GB" dirty="0" smtClean="0"/>
              <a:t>Repeat until you have finished revising the topic</a:t>
            </a:r>
          </a:p>
          <a:p>
            <a:pPr marL="0" indent="0">
              <a:buNone/>
            </a:pP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1449514" y="3990109"/>
            <a:ext cx="1224574" cy="806335"/>
          </a:xfrm>
          <a:prstGeom prst="rect">
            <a:avLst/>
          </a:prstGeom>
        </p:spPr>
      </p:pic>
      <p:pic>
        <p:nvPicPr>
          <p:cNvPr id="7" name="Picture 6"/>
          <p:cNvPicPr>
            <a:picLocks noChangeAspect="1"/>
          </p:cNvPicPr>
          <p:nvPr/>
        </p:nvPicPr>
        <p:blipFill>
          <a:blip r:embed="rId3"/>
          <a:stretch>
            <a:fillRect/>
          </a:stretch>
        </p:blipFill>
        <p:spPr>
          <a:xfrm>
            <a:off x="5763708" y="1690688"/>
            <a:ext cx="5176940" cy="2913592"/>
          </a:xfrm>
          <a:prstGeom prst="rect">
            <a:avLst/>
          </a:prstGeom>
        </p:spPr>
      </p:pic>
    </p:spTree>
    <p:extLst>
      <p:ext uri="{BB962C8B-B14F-4D97-AF65-F5344CB8AC3E}">
        <p14:creationId xmlns:p14="http://schemas.microsoft.com/office/powerpoint/2010/main" val="180756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399625" y="298733"/>
            <a:ext cx="11462753" cy="6002314"/>
          </a:xfrm>
          <a:prstGeom prst="rect">
            <a:avLst/>
          </a:prstGeom>
        </p:spPr>
      </p:pic>
    </p:spTree>
    <p:extLst>
      <p:ext uri="{BB962C8B-B14F-4D97-AF65-F5344CB8AC3E}">
        <p14:creationId xmlns:p14="http://schemas.microsoft.com/office/powerpoint/2010/main" val="312800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Memorise</a:t>
            </a:r>
            <a:endParaRPr lang="en-GB" sz="7200" b="1" dirty="0"/>
          </a:p>
        </p:txBody>
      </p:sp>
      <p:sp>
        <p:nvSpPr>
          <p:cNvPr id="3" name="Content Placeholder 2"/>
          <p:cNvSpPr>
            <a:spLocks noGrp="1"/>
          </p:cNvSpPr>
          <p:nvPr>
            <p:ph idx="1"/>
          </p:nvPr>
        </p:nvSpPr>
        <p:spPr/>
        <p:txBody>
          <a:bodyPr/>
          <a:lstStyle/>
          <a:p>
            <a:r>
              <a:rPr lang="en-US" dirty="0" smtClean="0"/>
              <a:t>Choose a topic, or part of a topic. </a:t>
            </a:r>
          </a:p>
          <a:p>
            <a:r>
              <a:rPr lang="en-US" dirty="0" smtClean="0"/>
              <a:t>Spend time </a:t>
            </a:r>
            <a:r>
              <a:rPr lang="en-US" b="1" dirty="0" smtClean="0">
                <a:solidFill>
                  <a:srgbClr val="FF0000"/>
                </a:solidFill>
              </a:rPr>
              <a:t>reading through the topic </a:t>
            </a:r>
            <a:r>
              <a:rPr lang="en-US" dirty="0" smtClean="0"/>
              <a:t>in your revision guide, textbook or exercise book.</a:t>
            </a:r>
          </a:p>
          <a:p>
            <a:r>
              <a:rPr lang="en-US" b="1" dirty="0" smtClean="0">
                <a:solidFill>
                  <a:srgbClr val="FF0000"/>
                </a:solidFill>
              </a:rPr>
              <a:t>Cover up the information </a:t>
            </a:r>
            <a:r>
              <a:rPr lang="en-US" dirty="0" smtClean="0"/>
              <a:t>that you have just read and </a:t>
            </a:r>
            <a:r>
              <a:rPr lang="en-US" b="1" dirty="0" smtClean="0">
                <a:solidFill>
                  <a:srgbClr val="FF0000"/>
                </a:solidFill>
              </a:rPr>
              <a:t>write down everything that you remember</a:t>
            </a:r>
            <a:r>
              <a:rPr lang="en-US" dirty="0" smtClean="0"/>
              <a:t> on a blank piece of paper.</a:t>
            </a:r>
          </a:p>
          <a:p>
            <a:r>
              <a:rPr lang="en-US" dirty="0" smtClean="0"/>
              <a:t>Then </a:t>
            </a:r>
            <a:r>
              <a:rPr lang="en-US" b="1" dirty="0" smtClean="0">
                <a:solidFill>
                  <a:srgbClr val="FF0000"/>
                </a:solidFill>
              </a:rPr>
              <a:t>check what you wrote against the original </a:t>
            </a:r>
            <a:r>
              <a:rPr lang="en-US" dirty="0" smtClean="0"/>
              <a:t>notes.</a:t>
            </a:r>
          </a:p>
          <a:p>
            <a:r>
              <a:rPr lang="en-US" b="1" dirty="0" smtClean="0">
                <a:solidFill>
                  <a:srgbClr val="FF0000"/>
                </a:solidFill>
              </a:rPr>
              <a:t>Highlight</a:t>
            </a:r>
            <a:r>
              <a:rPr lang="en-US" dirty="0" smtClean="0"/>
              <a:t> the </a:t>
            </a:r>
            <a:r>
              <a:rPr lang="en-US" b="1" dirty="0" smtClean="0">
                <a:solidFill>
                  <a:srgbClr val="FF0000"/>
                </a:solidFill>
              </a:rPr>
              <a:t>areas</a:t>
            </a:r>
            <a:r>
              <a:rPr lang="en-US" dirty="0" smtClean="0"/>
              <a:t> you have missed or </a:t>
            </a:r>
            <a:r>
              <a:rPr lang="en-US" b="1" dirty="0" smtClean="0">
                <a:solidFill>
                  <a:srgbClr val="FF0000"/>
                </a:solidFill>
              </a:rPr>
              <a:t>did not remember </a:t>
            </a:r>
            <a:r>
              <a:rPr lang="en-US" dirty="0" smtClean="0"/>
              <a:t>correctly. </a:t>
            </a:r>
          </a:p>
          <a:p>
            <a:r>
              <a:rPr lang="en-US" dirty="0" smtClean="0"/>
              <a:t>Then </a:t>
            </a:r>
            <a:r>
              <a:rPr lang="en-US" b="1" dirty="0" smtClean="0">
                <a:solidFill>
                  <a:srgbClr val="FF0000"/>
                </a:solidFill>
              </a:rPr>
              <a:t>repeat the process </a:t>
            </a:r>
            <a:r>
              <a:rPr lang="en-US" dirty="0" smtClean="0"/>
              <a:t>until you can remember everything correctly. </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7712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Self Quizzing</a:t>
            </a:r>
            <a:endParaRPr lang="en-GB" sz="7200" b="1" dirty="0"/>
          </a:p>
        </p:txBody>
      </p:sp>
      <p:sp>
        <p:nvSpPr>
          <p:cNvPr id="3" name="Content Placeholder 2"/>
          <p:cNvSpPr>
            <a:spLocks noGrp="1"/>
          </p:cNvSpPr>
          <p:nvPr>
            <p:ph idx="1"/>
          </p:nvPr>
        </p:nvSpPr>
        <p:spPr>
          <a:xfrm>
            <a:off x="838200" y="1825625"/>
            <a:ext cx="6684818" cy="4351338"/>
          </a:xfrm>
        </p:spPr>
        <p:txBody>
          <a:bodyPr/>
          <a:lstStyle/>
          <a:p>
            <a:r>
              <a:rPr lang="en-US" dirty="0" smtClean="0"/>
              <a:t>One of the best revision techniques is to </a:t>
            </a:r>
            <a:r>
              <a:rPr lang="en-US" b="1" dirty="0" smtClean="0">
                <a:solidFill>
                  <a:srgbClr val="FF0000"/>
                </a:solidFill>
              </a:rPr>
              <a:t>quiz yourself </a:t>
            </a:r>
            <a:r>
              <a:rPr lang="en-US" dirty="0" smtClean="0"/>
              <a:t>(or get someone else to quiz you).</a:t>
            </a:r>
          </a:p>
          <a:p>
            <a:r>
              <a:rPr lang="en-US" dirty="0" smtClean="0"/>
              <a:t>Use the notes from the revision guide, textbook or exercise book to create a set of questions and answers (on paper or flashcards). </a:t>
            </a:r>
          </a:p>
          <a:p>
            <a:r>
              <a:rPr lang="en-US" dirty="0" smtClean="0"/>
              <a:t>If you make flashcards, remember to write the question on one side and the answer on the other side of the same card. </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a:srcRect r="52933"/>
          <a:stretch/>
        </p:blipFill>
        <p:spPr>
          <a:xfrm>
            <a:off x="8126904" y="976919"/>
            <a:ext cx="3062027" cy="2464739"/>
          </a:xfrm>
          <a:prstGeom prst="rect">
            <a:avLst/>
          </a:prstGeom>
        </p:spPr>
      </p:pic>
      <p:pic>
        <p:nvPicPr>
          <p:cNvPr id="6" name="Picture 5"/>
          <p:cNvPicPr>
            <a:picLocks noChangeAspect="1"/>
          </p:cNvPicPr>
          <p:nvPr/>
        </p:nvPicPr>
        <p:blipFill rotWithShape="1">
          <a:blip r:embed="rId2"/>
          <a:srcRect l="52318"/>
          <a:stretch/>
        </p:blipFill>
        <p:spPr>
          <a:xfrm>
            <a:off x="8126904" y="3727523"/>
            <a:ext cx="3082776" cy="2449439"/>
          </a:xfrm>
          <a:prstGeom prst="rect">
            <a:avLst/>
          </a:prstGeom>
        </p:spPr>
      </p:pic>
    </p:spTree>
    <p:extLst>
      <p:ext uri="{BB962C8B-B14F-4D97-AF65-F5344CB8AC3E}">
        <p14:creationId xmlns:p14="http://schemas.microsoft.com/office/powerpoint/2010/main" val="229620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Self Quizzing</a:t>
            </a:r>
            <a:endParaRPr lang="en-GB" sz="7200" b="1" dirty="0"/>
          </a:p>
        </p:txBody>
      </p:sp>
      <p:sp>
        <p:nvSpPr>
          <p:cNvPr id="3" name="Content Placeholder 2"/>
          <p:cNvSpPr>
            <a:spLocks noGrp="1"/>
          </p:cNvSpPr>
          <p:nvPr>
            <p:ph idx="1"/>
          </p:nvPr>
        </p:nvSpPr>
        <p:spPr>
          <a:xfrm>
            <a:off x="838200" y="1825625"/>
            <a:ext cx="6684818" cy="4351338"/>
          </a:xfrm>
        </p:spPr>
        <p:txBody>
          <a:bodyPr>
            <a:normAutofit lnSpcReduction="10000"/>
          </a:bodyPr>
          <a:lstStyle/>
          <a:p>
            <a:r>
              <a:rPr lang="en-US" dirty="0" smtClean="0"/>
              <a:t>Using this technique, you will find out exactly how much you have forgotten about a topic.</a:t>
            </a:r>
          </a:p>
          <a:p>
            <a:r>
              <a:rPr lang="en-US" dirty="0" smtClean="0"/>
              <a:t>Forgetting is a normal process. Quiz yourself more often on the questions you get wrong or forget.</a:t>
            </a:r>
          </a:p>
          <a:p>
            <a:r>
              <a:rPr lang="en-US" dirty="0" smtClean="0"/>
              <a:t>Don’t stop quizzing yourself on the questions you get right. </a:t>
            </a:r>
          </a:p>
          <a:p>
            <a:r>
              <a:rPr lang="en-US" dirty="0" smtClean="0"/>
              <a:t>Repeated quizzing is required to transfer the information into your long-term memory.</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a:srcRect r="52933"/>
          <a:stretch/>
        </p:blipFill>
        <p:spPr>
          <a:xfrm>
            <a:off x="8126904" y="976919"/>
            <a:ext cx="3062027" cy="2464739"/>
          </a:xfrm>
          <a:prstGeom prst="rect">
            <a:avLst/>
          </a:prstGeom>
        </p:spPr>
      </p:pic>
      <p:pic>
        <p:nvPicPr>
          <p:cNvPr id="6" name="Picture 5"/>
          <p:cNvPicPr>
            <a:picLocks noChangeAspect="1"/>
          </p:cNvPicPr>
          <p:nvPr/>
        </p:nvPicPr>
        <p:blipFill rotWithShape="1">
          <a:blip r:embed="rId2"/>
          <a:srcRect l="52318"/>
          <a:stretch/>
        </p:blipFill>
        <p:spPr>
          <a:xfrm>
            <a:off x="8126904" y="3727523"/>
            <a:ext cx="3082776" cy="2449439"/>
          </a:xfrm>
          <a:prstGeom prst="rect">
            <a:avLst/>
          </a:prstGeom>
        </p:spPr>
      </p:pic>
    </p:spTree>
    <p:extLst>
      <p:ext uri="{BB962C8B-B14F-4D97-AF65-F5344CB8AC3E}">
        <p14:creationId xmlns:p14="http://schemas.microsoft.com/office/powerpoint/2010/main" val="374998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000" b="1" dirty="0" smtClean="0"/>
              <a:t>Getting Exam Ready</a:t>
            </a:r>
            <a:endParaRPr lang="en-GB" sz="8000" b="1" dirty="0"/>
          </a:p>
        </p:txBody>
      </p:sp>
      <p:sp>
        <p:nvSpPr>
          <p:cNvPr id="3" name="Content Placeholder 2"/>
          <p:cNvSpPr>
            <a:spLocks noGrp="1"/>
          </p:cNvSpPr>
          <p:nvPr>
            <p:ph idx="1"/>
          </p:nvPr>
        </p:nvSpPr>
        <p:spPr>
          <a:xfrm>
            <a:off x="838200" y="1690688"/>
            <a:ext cx="10515600" cy="4486275"/>
          </a:xfrm>
        </p:spPr>
        <p:txBody>
          <a:bodyPr/>
          <a:lstStyle/>
          <a:p>
            <a:r>
              <a:rPr lang="en-US" dirty="0" smtClean="0"/>
              <a:t>Preparing for exams does take time and effort. </a:t>
            </a:r>
          </a:p>
          <a:p>
            <a:r>
              <a:rPr lang="en-US" dirty="0" smtClean="0"/>
              <a:t>Everyone is different, so there’s no ideal plan we can give you, but in this guide are some planning points which we know have been successful in the past. </a:t>
            </a:r>
          </a:p>
          <a:p>
            <a:r>
              <a:rPr lang="en-US" dirty="0" smtClean="0"/>
              <a:t>Remember that your teachers are here to help you and they want to support you in your learning and revision. </a:t>
            </a:r>
          </a:p>
          <a:p>
            <a:r>
              <a:rPr lang="en-US" dirty="0" smtClean="0"/>
              <a:t>So, if you get stuck, please ask for their help. </a:t>
            </a:r>
          </a:p>
          <a:p>
            <a:r>
              <a:rPr lang="en-US" b="1" dirty="0" smtClean="0">
                <a:solidFill>
                  <a:srgbClr val="FF0000"/>
                </a:solidFill>
              </a:rPr>
              <a:t>We wish you the best of luck with your exams and we hope that you will be delighted with your results in August 2022.</a:t>
            </a:r>
            <a:endParaRPr lang="en-GB" b="1" dirty="0">
              <a:solidFill>
                <a:srgbClr val="FF0000"/>
              </a:solidFill>
            </a:endParaRPr>
          </a:p>
        </p:txBody>
      </p:sp>
    </p:spTree>
    <p:extLst>
      <p:ext uri="{BB962C8B-B14F-4D97-AF65-F5344CB8AC3E}">
        <p14:creationId xmlns:p14="http://schemas.microsoft.com/office/powerpoint/2010/main" val="289543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Spacing</a:t>
            </a:r>
            <a:endParaRPr lang="en-GB" sz="7200" b="1" dirty="0"/>
          </a:p>
        </p:txBody>
      </p:sp>
      <p:sp>
        <p:nvSpPr>
          <p:cNvPr id="3" name="Content Placeholder 2"/>
          <p:cNvSpPr>
            <a:spLocks noGrp="1"/>
          </p:cNvSpPr>
          <p:nvPr>
            <p:ph idx="1"/>
          </p:nvPr>
        </p:nvSpPr>
        <p:spPr>
          <a:xfrm>
            <a:off x="838199" y="1587731"/>
            <a:ext cx="7101689" cy="4754880"/>
          </a:xfrm>
        </p:spPr>
        <p:txBody>
          <a:bodyPr>
            <a:normAutofit/>
          </a:bodyPr>
          <a:lstStyle/>
          <a:p>
            <a:r>
              <a:rPr lang="en-US" dirty="0" smtClean="0"/>
              <a:t>Leave time between quizzing sessions. </a:t>
            </a:r>
          </a:p>
          <a:p>
            <a:r>
              <a:rPr lang="en-US" dirty="0" smtClean="0"/>
              <a:t>Once you feel confident that you remember everything about a particular topic, allow some time to pass before returning to that topic (a few days or even a week).</a:t>
            </a:r>
          </a:p>
          <a:p>
            <a:r>
              <a:rPr lang="en-US" dirty="0" smtClean="0"/>
              <a:t>Over this time, you will start to forget some of the information. </a:t>
            </a:r>
          </a:p>
          <a:p>
            <a:r>
              <a:rPr lang="en-US" dirty="0" smtClean="0"/>
              <a:t>This means you will need to try hard to recall the information, which helps with the information being committed to long-term memory. </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7649471" y="175514"/>
            <a:ext cx="4433888" cy="2824434"/>
          </a:xfrm>
          <a:prstGeom prst="rect">
            <a:avLst/>
          </a:prstGeom>
        </p:spPr>
      </p:pic>
    </p:spTree>
    <p:extLst>
      <p:ext uri="{BB962C8B-B14F-4D97-AF65-F5344CB8AC3E}">
        <p14:creationId xmlns:p14="http://schemas.microsoft.com/office/powerpoint/2010/main" val="1246704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Interleaving</a:t>
            </a:r>
            <a:endParaRPr lang="en-GB" sz="7200" b="1" dirty="0"/>
          </a:p>
        </p:txBody>
      </p:sp>
      <p:sp>
        <p:nvSpPr>
          <p:cNvPr id="3" name="Content Placeholder 2"/>
          <p:cNvSpPr>
            <a:spLocks noGrp="1"/>
          </p:cNvSpPr>
          <p:nvPr>
            <p:ph idx="1"/>
          </p:nvPr>
        </p:nvSpPr>
        <p:spPr>
          <a:xfrm>
            <a:off x="838200" y="1587731"/>
            <a:ext cx="6684818" cy="4754880"/>
          </a:xfrm>
        </p:spPr>
        <p:txBody>
          <a:bodyPr>
            <a:normAutofit fontScale="92500"/>
          </a:bodyPr>
          <a:lstStyle/>
          <a:p>
            <a:r>
              <a:rPr lang="en-US" dirty="0" smtClean="0"/>
              <a:t>Don’t study one subject or topic for too long.</a:t>
            </a:r>
          </a:p>
          <a:p>
            <a:r>
              <a:rPr lang="en-US" dirty="0" smtClean="0"/>
              <a:t>When you go back through your flashcards or notes, go through them in a different order</a:t>
            </a:r>
          </a:p>
          <a:p>
            <a:r>
              <a:rPr lang="en-US" dirty="0"/>
              <a:t>I</a:t>
            </a:r>
            <a:r>
              <a:rPr lang="en-US" dirty="0" smtClean="0"/>
              <a:t>f you spend too much of your time on one subject, either because it is your </a:t>
            </a:r>
            <a:r>
              <a:rPr lang="en-US" dirty="0" err="1" smtClean="0"/>
              <a:t>favourite</a:t>
            </a:r>
            <a:r>
              <a:rPr lang="en-US" dirty="0" smtClean="0"/>
              <a:t> one or because it is known to be weak, the other subjects will suffer. </a:t>
            </a:r>
          </a:p>
          <a:p>
            <a:r>
              <a:rPr lang="en-US" dirty="0" smtClean="0"/>
              <a:t>It is very common for students to get their best results in subjects they found difficult - because they neglected their stronger subjects during revision. </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7589520" y="1587731"/>
            <a:ext cx="4200525" cy="3152775"/>
          </a:xfrm>
          <a:prstGeom prst="rect">
            <a:avLst/>
          </a:prstGeom>
        </p:spPr>
      </p:pic>
    </p:spTree>
    <p:extLst>
      <p:ext uri="{BB962C8B-B14F-4D97-AF65-F5344CB8AC3E}">
        <p14:creationId xmlns:p14="http://schemas.microsoft.com/office/powerpoint/2010/main" val="311506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Dual Coding</a:t>
            </a:r>
            <a:endParaRPr lang="en-GB" sz="7200" b="1" dirty="0"/>
          </a:p>
        </p:txBody>
      </p:sp>
      <p:sp>
        <p:nvSpPr>
          <p:cNvPr id="3" name="Content Placeholder 2"/>
          <p:cNvSpPr>
            <a:spLocks noGrp="1"/>
          </p:cNvSpPr>
          <p:nvPr>
            <p:ph idx="1"/>
          </p:nvPr>
        </p:nvSpPr>
        <p:spPr>
          <a:xfrm>
            <a:off x="663631" y="1654233"/>
            <a:ext cx="5961611" cy="4563687"/>
          </a:xfrm>
        </p:spPr>
        <p:txBody>
          <a:bodyPr>
            <a:normAutofit/>
          </a:bodyPr>
          <a:lstStyle/>
          <a:p>
            <a:r>
              <a:rPr lang="en-US" dirty="0" smtClean="0"/>
              <a:t>For some people it helps to draw diagrams to go along with the notes:</a:t>
            </a:r>
          </a:p>
          <a:p>
            <a:r>
              <a:rPr lang="en-US" dirty="0" smtClean="0"/>
              <a:t>You can also cover up the notes and use the diagrams/drawings as clues to explain/recall a concept. Don’t forget to check for accuracy against your notes afterwards</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2"/>
          <a:srcRect l="2237" t="1509" b="1573"/>
          <a:stretch/>
        </p:blipFill>
        <p:spPr>
          <a:xfrm>
            <a:off x="6974312" y="605617"/>
            <a:ext cx="4379488" cy="6144318"/>
          </a:xfrm>
          <a:prstGeom prst="rect">
            <a:avLst/>
          </a:prstGeom>
        </p:spPr>
      </p:pic>
    </p:spTree>
    <p:extLst>
      <p:ext uri="{BB962C8B-B14F-4D97-AF65-F5344CB8AC3E}">
        <p14:creationId xmlns:p14="http://schemas.microsoft.com/office/powerpoint/2010/main" val="291605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Mind Maps</a:t>
            </a:r>
            <a:endParaRPr lang="en-GB" sz="7200" b="1" dirty="0"/>
          </a:p>
        </p:txBody>
      </p:sp>
      <p:sp>
        <p:nvSpPr>
          <p:cNvPr id="3" name="Content Placeholder 2"/>
          <p:cNvSpPr>
            <a:spLocks noGrp="1"/>
          </p:cNvSpPr>
          <p:nvPr>
            <p:ph idx="1"/>
          </p:nvPr>
        </p:nvSpPr>
        <p:spPr>
          <a:xfrm>
            <a:off x="581891" y="1778924"/>
            <a:ext cx="4339243" cy="4563687"/>
          </a:xfrm>
        </p:spPr>
        <p:txBody>
          <a:bodyPr>
            <a:normAutofit/>
          </a:bodyPr>
          <a:lstStyle/>
          <a:p>
            <a:r>
              <a:rPr lang="en-US" dirty="0" smtClean="0"/>
              <a:t>Create a mind map on a topic. </a:t>
            </a:r>
            <a:endParaRPr lang="en-US" dirty="0"/>
          </a:p>
          <a:p>
            <a:r>
              <a:rPr lang="en-US" dirty="0" smtClean="0"/>
              <a:t>Use the mind map to test yourself</a:t>
            </a:r>
          </a:p>
          <a:p>
            <a:r>
              <a:rPr lang="en-US" dirty="0" smtClean="0"/>
              <a:t>Turn the </a:t>
            </a:r>
            <a:r>
              <a:rPr lang="en-US" dirty="0" err="1" smtClean="0"/>
              <a:t>mindmap</a:t>
            </a:r>
            <a:r>
              <a:rPr lang="en-US" dirty="0" smtClean="0"/>
              <a:t> into explanation and descriptions and check these for accuracy.</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4563687" y="1427276"/>
            <a:ext cx="7410450" cy="3305175"/>
          </a:xfrm>
          <a:prstGeom prst="rect">
            <a:avLst/>
          </a:prstGeom>
        </p:spPr>
      </p:pic>
    </p:spTree>
    <p:extLst>
      <p:ext uri="{BB962C8B-B14F-4D97-AF65-F5344CB8AC3E}">
        <p14:creationId xmlns:p14="http://schemas.microsoft.com/office/powerpoint/2010/main" val="174712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Revision Websites</a:t>
            </a:r>
            <a:endParaRPr lang="en-GB" sz="7200" b="1" dirty="0"/>
          </a:p>
        </p:txBody>
      </p:sp>
      <p:sp>
        <p:nvSpPr>
          <p:cNvPr id="3" name="Content Placeholder 2"/>
          <p:cNvSpPr>
            <a:spLocks noGrp="1"/>
          </p:cNvSpPr>
          <p:nvPr>
            <p:ph idx="1"/>
          </p:nvPr>
        </p:nvSpPr>
        <p:spPr>
          <a:xfrm>
            <a:off x="581891" y="1778924"/>
            <a:ext cx="10771909" cy="4563687"/>
          </a:xfrm>
        </p:spPr>
        <p:txBody>
          <a:bodyPr>
            <a:normAutofit/>
          </a:bodyPr>
          <a:lstStyle/>
          <a:p>
            <a:pPr marL="0" indent="0">
              <a:buNone/>
            </a:pPr>
            <a:r>
              <a:rPr lang="en-GB" dirty="0" smtClean="0"/>
              <a:t>Remember to use revision websites and online learning programmes to help you:</a:t>
            </a:r>
          </a:p>
          <a:p>
            <a:pPr marL="0" indent="0">
              <a:buNone/>
            </a:pPr>
            <a:endParaRPr lang="en-GB" dirty="0" smtClean="0"/>
          </a:p>
          <a:p>
            <a:r>
              <a:rPr lang="en-GB" b="1" dirty="0" err="1" smtClean="0">
                <a:solidFill>
                  <a:srgbClr val="FF0000"/>
                </a:solidFill>
              </a:rPr>
              <a:t>MyGCSE</a:t>
            </a:r>
            <a:r>
              <a:rPr lang="en-GB" b="1" dirty="0" smtClean="0">
                <a:solidFill>
                  <a:srgbClr val="FF0000"/>
                </a:solidFill>
              </a:rPr>
              <a:t> Science </a:t>
            </a:r>
            <a:r>
              <a:rPr lang="en-GB" dirty="0" smtClean="0"/>
              <a:t>has videos to watch, quizzes to test yourself and past exam questions.</a:t>
            </a:r>
          </a:p>
          <a:p>
            <a:r>
              <a:rPr lang="en-GB" b="1" dirty="0" err="1" smtClean="0">
                <a:solidFill>
                  <a:srgbClr val="FF0000"/>
                </a:solidFill>
              </a:rPr>
              <a:t>Mathswatch</a:t>
            </a:r>
            <a:r>
              <a:rPr lang="en-GB" dirty="0" smtClean="0"/>
              <a:t> has videos, quizzes and questions.</a:t>
            </a:r>
          </a:p>
          <a:p>
            <a:r>
              <a:rPr lang="en-GB" b="1" dirty="0" smtClean="0">
                <a:solidFill>
                  <a:srgbClr val="FF0000"/>
                </a:solidFill>
              </a:rPr>
              <a:t>GCSE Pod </a:t>
            </a:r>
            <a:r>
              <a:rPr lang="en-GB" dirty="0" smtClean="0"/>
              <a:t>has lots of videos and questions for many subjects.</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3676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Examiner Reports</a:t>
            </a:r>
            <a:endParaRPr lang="en-GB" sz="7200" b="1" dirty="0"/>
          </a:p>
        </p:txBody>
      </p:sp>
      <p:sp>
        <p:nvSpPr>
          <p:cNvPr id="3" name="Content Placeholder 2"/>
          <p:cNvSpPr>
            <a:spLocks noGrp="1"/>
          </p:cNvSpPr>
          <p:nvPr>
            <p:ph idx="1"/>
          </p:nvPr>
        </p:nvSpPr>
        <p:spPr>
          <a:xfrm>
            <a:off x="663631" y="1654233"/>
            <a:ext cx="10400609" cy="4563687"/>
          </a:xfrm>
        </p:spPr>
        <p:txBody>
          <a:bodyPr>
            <a:normAutofit fontScale="92500" lnSpcReduction="10000"/>
          </a:bodyPr>
          <a:lstStyle/>
          <a:p>
            <a:pPr marL="0" indent="0">
              <a:buNone/>
            </a:pPr>
            <a:r>
              <a:rPr lang="en-US" dirty="0" smtClean="0"/>
              <a:t>Every year, the exam boards make public a document that is written by the examiners. </a:t>
            </a:r>
          </a:p>
          <a:p>
            <a:pPr marL="0" indent="0">
              <a:buNone/>
            </a:pPr>
            <a:r>
              <a:rPr lang="en-US" dirty="0" smtClean="0"/>
              <a:t>In this document the examiners </a:t>
            </a:r>
            <a:r>
              <a:rPr lang="en-US" dirty="0" err="1" smtClean="0"/>
              <a:t>summarise</a:t>
            </a:r>
            <a:r>
              <a:rPr lang="en-US" dirty="0"/>
              <a:t>:</a:t>
            </a:r>
            <a:endParaRPr lang="en-US" dirty="0" smtClean="0"/>
          </a:p>
          <a:p>
            <a:r>
              <a:rPr lang="en-US" dirty="0" smtClean="0"/>
              <a:t>what the </a:t>
            </a:r>
            <a:r>
              <a:rPr lang="en-US" b="1" dirty="0" smtClean="0">
                <a:solidFill>
                  <a:srgbClr val="FF0000"/>
                </a:solidFill>
              </a:rPr>
              <a:t>most common errors</a:t>
            </a:r>
            <a:r>
              <a:rPr lang="en-US" dirty="0" smtClean="0"/>
              <a:t> were</a:t>
            </a:r>
          </a:p>
          <a:p>
            <a:r>
              <a:rPr lang="en-US" dirty="0" smtClean="0"/>
              <a:t>which </a:t>
            </a:r>
            <a:r>
              <a:rPr lang="en-US" b="1" dirty="0" smtClean="0">
                <a:solidFill>
                  <a:srgbClr val="FF0000"/>
                </a:solidFill>
              </a:rPr>
              <a:t>questions were answered well </a:t>
            </a:r>
            <a:r>
              <a:rPr lang="en-US" dirty="0" smtClean="0"/>
              <a:t>and what this good answer looked like (e.g. examiners have given high marks for answers that offer criticisms to viewpoints during an evaluation question).</a:t>
            </a:r>
          </a:p>
          <a:p>
            <a:r>
              <a:rPr lang="en-US" dirty="0" smtClean="0"/>
              <a:t>Examples of </a:t>
            </a:r>
            <a:r>
              <a:rPr lang="en-US" b="1" dirty="0" smtClean="0">
                <a:solidFill>
                  <a:srgbClr val="FF0000"/>
                </a:solidFill>
              </a:rPr>
              <a:t>what not to do </a:t>
            </a:r>
            <a:r>
              <a:rPr lang="en-US" dirty="0" smtClean="0"/>
              <a:t>are also included.</a:t>
            </a:r>
          </a:p>
          <a:p>
            <a:r>
              <a:rPr lang="en-US" dirty="0"/>
              <a:t>T</a:t>
            </a:r>
            <a:r>
              <a:rPr lang="en-US" dirty="0" smtClean="0"/>
              <a:t>his is incredibly useful to use during your revision. Read it carefully, turn it into notes, diagrams etc. </a:t>
            </a:r>
          </a:p>
          <a:p>
            <a:r>
              <a:rPr lang="en-US" b="1" dirty="0" smtClean="0">
                <a:solidFill>
                  <a:srgbClr val="FF0000"/>
                </a:solidFill>
              </a:rPr>
              <a:t>Ask your teacher for a copy.</a:t>
            </a:r>
            <a:endParaRPr lang="en-GB" b="1" dirty="0">
              <a:solidFill>
                <a:srgbClr val="FF0000"/>
              </a:solidFill>
            </a:endParaRPr>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9539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47297"/>
          </a:xfrm>
        </p:spPr>
        <p:txBody>
          <a:bodyPr>
            <a:noAutofit/>
          </a:bodyPr>
          <a:lstStyle/>
          <a:p>
            <a:r>
              <a:rPr lang="en-GB" sz="7200" b="1" dirty="0" smtClean="0"/>
              <a:t>Past Exam Papers</a:t>
            </a:r>
            <a:endParaRPr lang="en-GB" sz="7200" b="1" dirty="0"/>
          </a:p>
        </p:txBody>
      </p:sp>
      <p:sp>
        <p:nvSpPr>
          <p:cNvPr id="3" name="Content Placeholder 2"/>
          <p:cNvSpPr>
            <a:spLocks noGrp="1"/>
          </p:cNvSpPr>
          <p:nvPr>
            <p:ph idx="1"/>
          </p:nvPr>
        </p:nvSpPr>
        <p:spPr>
          <a:xfrm>
            <a:off x="663631" y="1654233"/>
            <a:ext cx="10400609" cy="4838007"/>
          </a:xfrm>
        </p:spPr>
        <p:txBody>
          <a:bodyPr>
            <a:normAutofit fontScale="85000" lnSpcReduction="20000"/>
          </a:bodyPr>
          <a:lstStyle/>
          <a:p>
            <a:r>
              <a:rPr lang="en-US" dirty="0" smtClean="0"/>
              <a:t>Once you know off by heart the information from your notes and flashcards, you need to move on to </a:t>
            </a:r>
            <a:r>
              <a:rPr lang="en-US" b="1" dirty="0" smtClean="0">
                <a:solidFill>
                  <a:srgbClr val="FF0000"/>
                </a:solidFill>
              </a:rPr>
              <a:t>past papers </a:t>
            </a:r>
            <a:r>
              <a:rPr lang="en-US" dirty="0" smtClean="0"/>
              <a:t>to see how the specification is tested/examined.</a:t>
            </a:r>
          </a:p>
          <a:p>
            <a:r>
              <a:rPr lang="en-US" dirty="0" smtClean="0"/>
              <a:t>Most students will complete each past paper once, however, you should </a:t>
            </a:r>
            <a:r>
              <a:rPr lang="en-US" b="1" dirty="0" smtClean="0">
                <a:solidFill>
                  <a:srgbClr val="FF0000"/>
                </a:solidFill>
              </a:rPr>
              <a:t>complete each past paper at least twice</a:t>
            </a:r>
            <a:r>
              <a:rPr lang="en-US" dirty="0" smtClean="0"/>
              <a:t>.</a:t>
            </a:r>
          </a:p>
          <a:p>
            <a:r>
              <a:rPr lang="en-US" dirty="0" smtClean="0"/>
              <a:t>The </a:t>
            </a:r>
            <a:r>
              <a:rPr lang="en-US" b="1" dirty="0" smtClean="0">
                <a:solidFill>
                  <a:srgbClr val="FF0000"/>
                </a:solidFill>
              </a:rPr>
              <a:t>first time round you might have to use your notes </a:t>
            </a:r>
            <a:r>
              <a:rPr lang="en-US" dirty="0" smtClean="0"/>
              <a:t>to answer some of the questions.</a:t>
            </a:r>
          </a:p>
          <a:p>
            <a:r>
              <a:rPr lang="en-US" dirty="0" smtClean="0"/>
              <a:t>Then </a:t>
            </a:r>
            <a:r>
              <a:rPr lang="en-US" b="1" dirty="0" smtClean="0">
                <a:solidFill>
                  <a:srgbClr val="FF0000"/>
                </a:solidFill>
              </a:rPr>
              <a:t>go through the </a:t>
            </a:r>
            <a:r>
              <a:rPr lang="en-US" b="1" dirty="0" err="1" smtClean="0">
                <a:solidFill>
                  <a:srgbClr val="FF0000"/>
                </a:solidFill>
              </a:rPr>
              <a:t>markscheme</a:t>
            </a:r>
            <a:r>
              <a:rPr lang="en-US" dirty="0" smtClean="0"/>
              <a:t>. Only accept answers that are worded exactly like the </a:t>
            </a:r>
            <a:r>
              <a:rPr lang="en-US" dirty="0" err="1" smtClean="0"/>
              <a:t>markscheme</a:t>
            </a:r>
            <a:r>
              <a:rPr lang="en-US" dirty="0" smtClean="0"/>
              <a:t>. If you are unsure if you can award yourself a mark for an answer, ask your teacher for advice. You know what you wanted to say, but that does not mean the examiner will interpret your answer the same way and very often the examiner wants to read a very specific phrase. It is important that you do not </a:t>
            </a:r>
            <a:r>
              <a:rPr lang="en-US" dirty="0" err="1" smtClean="0"/>
              <a:t>overmark</a:t>
            </a:r>
            <a:r>
              <a:rPr lang="en-US" dirty="0" smtClean="0"/>
              <a:t> your answers.</a:t>
            </a:r>
          </a:p>
          <a:p>
            <a:r>
              <a:rPr lang="en-US" dirty="0" smtClean="0"/>
              <a:t>The second time round, you should </a:t>
            </a:r>
            <a:r>
              <a:rPr lang="en-US" b="1" dirty="0" smtClean="0">
                <a:solidFill>
                  <a:srgbClr val="FF0000"/>
                </a:solidFill>
              </a:rPr>
              <a:t>complete the paper without any of your notes and under timed conditions </a:t>
            </a:r>
            <a:r>
              <a:rPr lang="en-US" dirty="0" smtClean="0"/>
              <a:t>so you get used to the time pressure you will be under in the exam. </a:t>
            </a:r>
            <a:endParaRPr lang="en-GB" dirty="0"/>
          </a:p>
        </p:txBody>
      </p:sp>
      <p:sp>
        <p:nvSpPr>
          <p:cNvPr id="5" name="AutoShape 2" descr="Low-Acid Coffee Options to Try Today – Cleveland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0924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dirty="0" smtClean="0"/>
              <a:t>Now for the exams</a:t>
            </a:r>
            <a:endParaRPr lang="en-GB" sz="7200" dirty="0"/>
          </a:p>
        </p:txBody>
      </p:sp>
      <p:sp>
        <p:nvSpPr>
          <p:cNvPr id="3" name="Content Placeholder 2"/>
          <p:cNvSpPr>
            <a:spLocks noGrp="1"/>
          </p:cNvSpPr>
          <p:nvPr>
            <p:ph idx="1"/>
          </p:nvPr>
        </p:nvSpPr>
        <p:spPr/>
        <p:txBody>
          <a:bodyPr>
            <a:normAutofit/>
          </a:bodyPr>
          <a:lstStyle/>
          <a:p>
            <a:pPr marL="0" indent="0">
              <a:buNone/>
            </a:pPr>
            <a:r>
              <a:rPr lang="en-US" sz="4400" dirty="0" smtClean="0"/>
              <a:t>The hard work is done. Your revision has met its end and now is the perfect time to calm your nerves and make sure that you are ready to enter the exam hall well rested and confident in your ability to answer the questions on the paper. </a:t>
            </a:r>
            <a:endParaRPr lang="en-GB" sz="4400" dirty="0"/>
          </a:p>
        </p:txBody>
      </p:sp>
    </p:spTree>
    <p:extLst>
      <p:ext uri="{BB962C8B-B14F-4D97-AF65-F5344CB8AC3E}">
        <p14:creationId xmlns:p14="http://schemas.microsoft.com/office/powerpoint/2010/main" val="4172773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dirty="0" smtClean="0"/>
              <a:t>In the exam</a:t>
            </a:r>
            <a:endParaRPr lang="en-GB" sz="7200" dirty="0"/>
          </a:p>
        </p:txBody>
      </p:sp>
      <p:sp>
        <p:nvSpPr>
          <p:cNvPr id="3" name="Content Placeholder 2"/>
          <p:cNvSpPr>
            <a:spLocks noGrp="1"/>
          </p:cNvSpPr>
          <p:nvPr>
            <p:ph idx="1"/>
          </p:nvPr>
        </p:nvSpPr>
        <p:spPr>
          <a:xfrm>
            <a:off x="838200" y="1629295"/>
            <a:ext cx="10515600" cy="4779818"/>
          </a:xfrm>
        </p:spPr>
        <p:txBody>
          <a:bodyPr>
            <a:normAutofit fontScale="85000" lnSpcReduction="10000"/>
          </a:bodyPr>
          <a:lstStyle/>
          <a:p>
            <a:r>
              <a:rPr lang="en-US" dirty="0" smtClean="0"/>
              <a:t>Set out your equipment. </a:t>
            </a:r>
          </a:p>
          <a:p>
            <a:r>
              <a:rPr lang="en-US" dirty="0" smtClean="0"/>
              <a:t>Imagine yourself on results day: </a:t>
            </a:r>
            <a:r>
              <a:rPr lang="en-US" dirty="0" err="1" smtClean="0"/>
              <a:t>visualise</a:t>
            </a:r>
            <a:r>
              <a:rPr lang="en-US" dirty="0" smtClean="0"/>
              <a:t> opening your results and being delighted with the outcome.</a:t>
            </a:r>
          </a:p>
          <a:p>
            <a:r>
              <a:rPr lang="en-US" dirty="0" smtClean="0"/>
              <a:t>Focus on slowing your breathing to help you relax (inhale for 4 counts - hold your breath for 4 counts - exhale for 4 counts – repeat).</a:t>
            </a:r>
          </a:p>
          <a:p>
            <a:r>
              <a:rPr lang="en-US" dirty="0" smtClean="0"/>
              <a:t>Listen carefully to the invigilator.</a:t>
            </a:r>
          </a:p>
          <a:p>
            <a:r>
              <a:rPr lang="en-US" dirty="0" smtClean="0"/>
              <a:t>Read the written instructions on the front of the exam paper carefully. These will tell you: time, choice of questions, type of answer, number of marks.</a:t>
            </a:r>
          </a:p>
          <a:p>
            <a:r>
              <a:rPr lang="en-US" dirty="0" smtClean="0"/>
              <a:t>Fill in the </a:t>
            </a:r>
            <a:r>
              <a:rPr lang="en-US" dirty="0" err="1" smtClean="0"/>
              <a:t>centre</a:t>
            </a:r>
            <a:r>
              <a:rPr lang="en-US" dirty="0" smtClean="0"/>
              <a:t> number, candidate number and your name.</a:t>
            </a:r>
          </a:p>
          <a:p>
            <a:r>
              <a:rPr lang="en-US" dirty="0" smtClean="0"/>
              <a:t>Read each question slowly. Highlight or underline command words and essential information. </a:t>
            </a:r>
            <a:r>
              <a:rPr lang="en-US" b="1" dirty="0" smtClean="0">
                <a:solidFill>
                  <a:srgbClr val="FF0000"/>
                </a:solidFill>
              </a:rPr>
              <a:t>Then read the question again</a:t>
            </a:r>
            <a:r>
              <a:rPr lang="en-US" dirty="0" smtClean="0"/>
              <a:t>.</a:t>
            </a:r>
          </a:p>
          <a:p>
            <a:r>
              <a:rPr lang="en-US" dirty="0" smtClean="0"/>
              <a:t>Think about a general plan for the answer before writing down your answer. </a:t>
            </a:r>
            <a:endParaRPr lang="en-GB" dirty="0"/>
          </a:p>
        </p:txBody>
      </p:sp>
    </p:spTree>
    <p:extLst>
      <p:ext uri="{BB962C8B-B14F-4D97-AF65-F5344CB8AC3E}">
        <p14:creationId xmlns:p14="http://schemas.microsoft.com/office/powerpoint/2010/main" val="151084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600" b="1" dirty="0" smtClean="0"/>
              <a:t>What if my mind goes blank?</a:t>
            </a:r>
            <a:endParaRPr lang="en-GB" sz="6600" dirty="0"/>
          </a:p>
        </p:txBody>
      </p:sp>
      <p:sp>
        <p:nvSpPr>
          <p:cNvPr id="3" name="Content Placeholder 2"/>
          <p:cNvSpPr>
            <a:spLocks noGrp="1"/>
          </p:cNvSpPr>
          <p:nvPr>
            <p:ph idx="1"/>
          </p:nvPr>
        </p:nvSpPr>
        <p:spPr>
          <a:xfrm>
            <a:off x="838200" y="1629295"/>
            <a:ext cx="10515600" cy="4779818"/>
          </a:xfrm>
        </p:spPr>
        <p:txBody>
          <a:bodyPr>
            <a:normAutofit/>
          </a:bodyPr>
          <a:lstStyle/>
          <a:p>
            <a:r>
              <a:rPr lang="en-US" sz="4000" dirty="0" smtClean="0"/>
              <a:t>Focus on your breathing to calm your nerves.</a:t>
            </a:r>
          </a:p>
          <a:p>
            <a:r>
              <a:rPr lang="en-US" sz="4000" dirty="0" smtClean="0"/>
              <a:t>Jot down some initial thoughts.</a:t>
            </a:r>
          </a:p>
          <a:p>
            <a:r>
              <a:rPr lang="en-US" sz="4000" dirty="0" smtClean="0"/>
              <a:t>Move on to the next question if you still feel you cannot answer the question.</a:t>
            </a:r>
          </a:p>
          <a:p>
            <a:r>
              <a:rPr lang="en-US" sz="4000" dirty="0" smtClean="0"/>
              <a:t>Return to the question you struggled with at the end of the exam once you have answered all the other questions. </a:t>
            </a:r>
            <a:endParaRPr lang="en-GB" sz="4000" dirty="0"/>
          </a:p>
        </p:txBody>
      </p:sp>
    </p:spTree>
    <p:extLst>
      <p:ext uri="{BB962C8B-B14F-4D97-AF65-F5344CB8AC3E}">
        <p14:creationId xmlns:p14="http://schemas.microsoft.com/office/powerpoint/2010/main" val="138925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800" b="1" dirty="0" smtClean="0"/>
              <a:t>Studying</a:t>
            </a:r>
            <a:endParaRPr lang="en-GB" sz="8800" b="1" dirty="0"/>
          </a:p>
        </p:txBody>
      </p:sp>
      <p:sp>
        <p:nvSpPr>
          <p:cNvPr id="3" name="Content Placeholder 2"/>
          <p:cNvSpPr>
            <a:spLocks noGrp="1"/>
          </p:cNvSpPr>
          <p:nvPr>
            <p:ph idx="1"/>
          </p:nvPr>
        </p:nvSpPr>
        <p:spPr/>
        <p:txBody>
          <a:bodyPr/>
          <a:lstStyle/>
          <a:p>
            <a:r>
              <a:rPr lang="en-US" dirty="0" smtClean="0"/>
              <a:t>This is one of the hardest things to do. </a:t>
            </a:r>
          </a:p>
          <a:p>
            <a:r>
              <a:rPr lang="en-US" dirty="0" smtClean="0"/>
              <a:t>Now you are in your last weeks of Year 11, it is vital that you make </a:t>
            </a:r>
            <a:r>
              <a:rPr lang="en-US" b="1" dirty="0" smtClean="0">
                <a:solidFill>
                  <a:srgbClr val="FF0000"/>
                </a:solidFill>
              </a:rPr>
              <a:t>sufficient time for exam preparation</a:t>
            </a:r>
            <a:r>
              <a:rPr lang="en-US" dirty="0" smtClean="0"/>
              <a:t>. </a:t>
            </a:r>
          </a:p>
          <a:p>
            <a:r>
              <a:rPr lang="en-US" dirty="0" smtClean="0"/>
              <a:t>For the next few weeks, some other activities might need to be put on hold until after the exam. </a:t>
            </a:r>
          </a:p>
          <a:p>
            <a:r>
              <a:rPr lang="en-US" dirty="0" smtClean="0"/>
              <a:t>Think about what has got to give way and where you can turn ‘down time’ into ‘study time’.</a:t>
            </a:r>
          </a:p>
          <a:p>
            <a:r>
              <a:rPr lang="en-US" dirty="0"/>
              <a:t>S</a:t>
            </a:r>
            <a:r>
              <a:rPr lang="en-US" dirty="0" smtClean="0"/>
              <a:t>acrifices should be less difficult now the exams are getting closer. </a:t>
            </a:r>
            <a:endParaRPr lang="en-GB" dirty="0"/>
          </a:p>
        </p:txBody>
      </p:sp>
      <p:pic>
        <p:nvPicPr>
          <p:cNvPr id="4" name="Picture 3"/>
          <p:cNvPicPr>
            <a:picLocks noChangeAspect="1"/>
          </p:cNvPicPr>
          <p:nvPr/>
        </p:nvPicPr>
        <p:blipFill>
          <a:blip r:embed="rId2"/>
          <a:stretch>
            <a:fillRect/>
          </a:stretch>
        </p:blipFill>
        <p:spPr>
          <a:xfrm>
            <a:off x="6916188" y="306853"/>
            <a:ext cx="3854763" cy="1920957"/>
          </a:xfrm>
          <a:prstGeom prst="rect">
            <a:avLst/>
          </a:prstGeom>
        </p:spPr>
      </p:pic>
    </p:spTree>
    <p:extLst>
      <p:ext uri="{BB962C8B-B14F-4D97-AF65-F5344CB8AC3E}">
        <p14:creationId xmlns:p14="http://schemas.microsoft.com/office/powerpoint/2010/main" val="86533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dirty="0" smtClean="0"/>
              <a:t>At the end of each exam</a:t>
            </a:r>
            <a:endParaRPr lang="en-GB" sz="7200" dirty="0"/>
          </a:p>
        </p:txBody>
      </p:sp>
      <p:sp>
        <p:nvSpPr>
          <p:cNvPr id="3" name="Content Placeholder 2"/>
          <p:cNvSpPr>
            <a:spLocks noGrp="1"/>
          </p:cNvSpPr>
          <p:nvPr>
            <p:ph idx="1"/>
          </p:nvPr>
        </p:nvSpPr>
        <p:spPr>
          <a:xfrm>
            <a:off x="838200" y="1629295"/>
            <a:ext cx="10515600" cy="4779818"/>
          </a:xfrm>
        </p:spPr>
        <p:txBody>
          <a:bodyPr>
            <a:normAutofit/>
          </a:bodyPr>
          <a:lstStyle/>
          <a:p>
            <a:r>
              <a:rPr lang="en-US" dirty="0" smtClean="0"/>
              <a:t>It is natural to discuss answers with other students once the exam is over, however, don’t bother with a full post-mortem. </a:t>
            </a:r>
            <a:r>
              <a:rPr lang="en-US" b="1" dirty="0" smtClean="0">
                <a:solidFill>
                  <a:srgbClr val="FF0000"/>
                </a:solidFill>
              </a:rPr>
              <a:t>You have done your best.</a:t>
            </a:r>
          </a:p>
          <a:p>
            <a:r>
              <a:rPr lang="en-US" dirty="0" smtClean="0"/>
              <a:t>Physically and mentally, pack up your revision notes for that exam and move on to the next subject and exam.</a:t>
            </a:r>
          </a:p>
          <a:p>
            <a:r>
              <a:rPr lang="en-US" dirty="0" smtClean="0"/>
              <a:t>Think about the type of question you found most difficult. </a:t>
            </a:r>
          </a:p>
          <a:p>
            <a:r>
              <a:rPr lang="en-US" dirty="0" smtClean="0"/>
              <a:t>If you know that the same style of question will come up in another exam, make sure you </a:t>
            </a:r>
            <a:r>
              <a:rPr lang="en-US" b="1" dirty="0" err="1" smtClean="0">
                <a:solidFill>
                  <a:srgbClr val="FF0000"/>
                </a:solidFill>
              </a:rPr>
              <a:t>practise</a:t>
            </a:r>
            <a:r>
              <a:rPr lang="en-US" b="1" dirty="0" smtClean="0">
                <a:solidFill>
                  <a:srgbClr val="FF0000"/>
                </a:solidFill>
              </a:rPr>
              <a:t> answering these types of questions </a:t>
            </a:r>
            <a:r>
              <a:rPr lang="en-US" dirty="0" smtClean="0"/>
              <a:t>before the next exam.</a:t>
            </a:r>
            <a:endParaRPr lang="en-GB" dirty="0"/>
          </a:p>
        </p:txBody>
      </p:sp>
    </p:spTree>
    <p:extLst>
      <p:ext uri="{BB962C8B-B14F-4D97-AF65-F5344CB8AC3E}">
        <p14:creationId xmlns:p14="http://schemas.microsoft.com/office/powerpoint/2010/main" val="77345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39" y="431627"/>
            <a:ext cx="10515600" cy="1325563"/>
          </a:xfrm>
        </p:spPr>
        <p:txBody>
          <a:bodyPr>
            <a:normAutofit/>
          </a:bodyPr>
          <a:lstStyle/>
          <a:p>
            <a:pPr algn="ctr"/>
            <a:r>
              <a:rPr lang="en-GB" sz="7200" b="1" dirty="0" smtClean="0"/>
              <a:t>Changing Your </a:t>
            </a:r>
            <a:r>
              <a:rPr lang="en-GB" sz="7200" b="1" dirty="0" err="1" smtClean="0"/>
              <a:t>Mindset</a:t>
            </a:r>
            <a:endParaRPr lang="en-GB" sz="7200" dirty="0"/>
          </a:p>
        </p:txBody>
      </p:sp>
      <p:graphicFrame>
        <p:nvGraphicFramePr>
          <p:cNvPr id="8" name="Table 7"/>
          <p:cNvGraphicFramePr>
            <a:graphicFrameLocks noGrp="1"/>
          </p:cNvGraphicFramePr>
          <p:nvPr>
            <p:extLst>
              <p:ext uri="{D42A27DB-BD31-4B8C-83A1-F6EECF244321}">
                <p14:modId xmlns:p14="http://schemas.microsoft.com/office/powerpoint/2010/main" val="2870235113"/>
              </p:ext>
            </p:extLst>
          </p:nvPr>
        </p:nvGraphicFramePr>
        <p:xfrm>
          <a:off x="1342044" y="1856940"/>
          <a:ext cx="9206808" cy="3484310"/>
        </p:xfrm>
        <a:graphic>
          <a:graphicData uri="http://schemas.openxmlformats.org/drawingml/2006/table">
            <a:tbl>
              <a:tblPr firstRow="1" bandRow="1">
                <a:tableStyleId>{5C22544A-7EE6-4342-B048-85BDC9FD1C3A}</a:tableStyleId>
              </a:tblPr>
              <a:tblGrid>
                <a:gridCol w="4603404">
                  <a:extLst>
                    <a:ext uri="{9D8B030D-6E8A-4147-A177-3AD203B41FA5}">
                      <a16:colId xmlns:a16="http://schemas.microsoft.com/office/drawing/2014/main" val="3863790200"/>
                    </a:ext>
                  </a:extLst>
                </a:gridCol>
                <a:gridCol w="4603404">
                  <a:extLst>
                    <a:ext uri="{9D8B030D-6E8A-4147-A177-3AD203B41FA5}">
                      <a16:colId xmlns:a16="http://schemas.microsoft.com/office/drawing/2014/main" val="3059298751"/>
                    </a:ext>
                  </a:extLst>
                </a:gridCol>
              </a:tblGrid>
              <a:tr h="461995">
                <a:tc>
                  <a:txBody>
                    <a:bodyPr/>
                    <a:lstStyle/>
                    <a:p>
                      <a:r>
                        <a:rPr lang="en-GB" dirty="0" smtClean="0"/>
                        <a:t>Unhealthy Self Talk</a:t>
                      </a:r>
                      <a:endParaRPr lang="en-GB" dirty="0"/>
                    </a:p>
                  </a:txBody>
                  <a:tcPr/>
                </a:tc>
                <a:tc>
                  <a:txBody>
                    <a:bodyPr/>
                    <a:lstStyle/>
                    <a:p>
                      <a:r>
                        <a:rPr lang="en-GB" dirty="0" smtClean="0"/>
                        <a:t>Healthy Self Talk</a:t>
                      </a:r>
                      <a:endParaRPr lang="en-GB" dirty="0"/>
                    </a:p>
                  </a:txBody>
                  <a:tcPr/>
                </a:tc>
                <a:extLst>
                  <a:ext uri="{0D108BD9-81ED-4DB2-BD59-A6C34878D82A}">
                    <a16:rowId xmlns:a16="http://schemas.microsoft.com/office/drawing/2014/main" val="777983169"/>
                  </a:ext>
                </a:extLst>
              </a:tr>
              <a:tr h="461995">
                <a:tc>
                  <a:txBody>
                    <a:bodyPr/>
                    <a:lstStyle/>
                    <a:p>
                      <a:r>
                        <a:rPr lang="en-US" dirty="0" smtClean="0"/>
                        <a:t>I am going to fail.</a:t>
                      </a:r>
                      <a:endParaRPr lang="en-GB" dirty="0"/>
                    </a:p>
                  </a:txBody>
                  <a:tcPr/>
                </a:tc>
                <a:tc>
                  <a:txBody>
                    <a:bodyPr/>
                    <a:lstStyle/>
                    <a:p>
                      <a:r>
                        <a:rPr lang="en-US" dirty="0" smtClean="0"/>
                        <a:t>My friends and family love me, whatever happens.</a:t>
                      </a:r>
                      <a:endParaRPr lang="en-GB" dirty="0"/>
                    </a:p>
                  </a:txBody>
                  <a:tcPr/>
                </a:tc>
                <a:extLst>
                  <a:ext uri="{0D108BD9-81ED-4DB2-BD59-A6C34878D82A}">
                    <a16:rowId xmlns:a16="http://schemas.microsoft.com/office/drawing/2014/main" val="1005311052"/>
                  </a:ext>
                </a:extLst>
              </a:tr>
              <a:tr h="461995">
                <a:tc>
                  <a:txBody>
                    <a:bodyPr/>
                    <a:lstStyle/>
                    <a:p>
                      <a:r>
                        <a:rPr lang="en-US" dirty="0" smtClean="0"/>
                        <a:t>All my friends are going to do better than me</a:t>
                      </a:r>
                      <a:endParaRPr lang="en-GB" dirty="0"/>
                    </a:p>
                  </a:txBody>
                  <a:tcPr/>
                </a:tc>
                <a:tc>
                  <a:txBody>
                    <a:bodyPr/>
                    <a:lstStyle/>
                    <a:p>
                      <a:r>
                        <a:rPr lang="en-US" dirty="0" smtClean="0"/>
                        <a:t>I belong to a school community and they want me to try my best, that is all.</a:t>
                      </a:r>
                      <a:endParaRPr lang="en-GB" dirty="0"/>
                    </a:p>
                  </a:txBody>
                  <a:tcPr/>
                </a:tc>
                <a:extLst>
                  <a:ext uri="{0D108BD9-81ED-4DB2-BD59-A6C34878D82A}">
                    <a16:rowId xmlns:a16="http://schemas.microsoft.com/office/drawing/2014/main" val="1210442677"/>
                  </a:ext>
                </a:extLst>
              </a:tr>
              <a:tr h="461995">
                <a:tc>
                  <a:txBody>
                    <a:bodyPr/>
                    <a:lstStyle/>
                    <a:p>
                      <a:r>
                        <a:rPr lang="en-US" dirty="0" smtClean="0"/>
                        <a:t>I can’t go to sixth form/</a:t>
                      </a:r>
                      <a:r>
                        <a:rPr lang="en-US" dirty="0" err="1" smtClean="0"/>
                        <a:t>Uni</a:t>
                      </a:r>
                      <a:r>
                        <a:rPr lang="en-US" dirty="0" smtClean="0"/>
                        <a:t>/college unless I get the grades. </a:t>
                      </a:r>
                      <a:endParaRPr lang="en-GB" dirty="0"/>
                    </a:p>
                  </a:txBody>
                  <a:tcPr/>
                </a:tc>
                <a:tc>
                  <a:txBody>
                    <a:bodyPr/>
                    <a:lstStyle/>
                    <a:p>
                      <a:r>
                        <a:rPr lang="en-US" dirty="0" smtClean="0"/>
                        <a:t>As one door closes, another one opens.</a:t>
                      </a:r>
                      <a:endParaRPr lang="en-GB" dirty="0"/>
                    </a:p>
                  </a:txBody>
                  <a:tcPr/>
                </a:tc>
                <a:extLst>
                  <a:ext uri="{0D108BD9-81ED-4DB2-BD59-A6C34878D82A}">
                    <a16:rowId xmlns:a16="http://schemas.microsoft.com/office/drawing/2014/main" val="313241572"/>
                  </a:ext>
                </a:extLst>
              </a:tr>
              <a:tr h="461995">
                <a:tc>
                  <a:txBody>
                    <a:bodyPr/>
                    <a:lstStyle/>
                    <a:p>
                      <a:r>
                        <a:rPr lang="en-GB" dirty="0" smtClean="0"/>
                        <a:t>Exams are everything.</a:t>
                      </a:r>
                      <a:endParaRPr lang="en-GB" dirty="0"/>
                    </a:p>
                  </a:txBody>
                  <a:tcPr/>
                </a:tc>
                <a:tc>
                  <a:txBody>
                    <a:bodyPr/>
                    <a:lstStyle/>
                    <a:p>
                      <a:r>
                        <a:rPr lang="en-US" dirty="0" smtClean="0"/>
                        <a:t>This is an important stage of my life but there are many adventures ahead.</a:t>
                      </a:r>
                      <a:endParaRPr lang="en-GB" dirty="0"/>
                    </a:p>
                  </a:txBody>
                  <a:tcPr/>
                </a:tc>
                <a:extLst>
                  <a:ext uri="{0D108BD9-81ED-4DB2-BD59-A6C34878D82A}">
                    <a16:rowId xmlns:a16="http://schemas.microsoft.com/office/drawing/2014/main" val="2554174859"/>
                  </a:ext>
                </a:extLst>
              </a:tr>
              <a:tr h="461995">
                <a:tc>
                  <a:txBody>
                    <a:bodyPr/>
                    <a:lstStyle/>
                    <a:p>
                      <a:r>
                        <a:rPr lang="en-GB" dirty="0" smtClean="0"/>
                        <a:t>I can’t do these exams</a:t>
                      </a:r>
                      <a:endParaRPr lang="en-GB" dirty="0"/>
                    </a:p>
                  </a:txBody>
                  <a:tcPr/>
                </a:tc>
                <a:tc>
                  <a:txBody>
                    <a:bodyPr/>
                    <a:lstStyle/>
                    <a:p>
                      <a:r>
                        <a:rPr lang="en-GB" dirty="0" smtClean="0"/>
                        <a:t>I can only do my best</a:t>
                      </a:r>
                      <a:endParaRPr lang="en-GB" dirty="0"/>
                    </a:p>
                  </a:txBody>
                  <a:tcPr/>
                </a:tc>
                <a:extLst>
                  <a:ext uri="{0D108BD9-81ED-4DB2-BD59-A6C34878D82A}">
                    <a16:rowId xmlns:a16="http://schemas.microsoft.com/office/drawing/2014/main" val="3165725911"/>
                  </a:ext>
                </a:extLst>
              </a:tr>
            </a:tbl>
          </a:graphicData>
        </a:graphic>
      </p:graphicFrame>
    </p:spTree>
    <p:extLst>
      <p:ext uri="{BB962C8B-B14F-4D97-AF65-F5344CB8AC3E}">
        <p14:creationId xmlns:p14="http://schemas.microsoft.com/office/powerpoint/2010/main" val="3495381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018" y="199177"/>
            <a:ext cx="4653334" cy="6475890"/>
          </a:xfrm>
          <a:prstGeom prst="rect">
            <a:avLst/>
          </a:prstGeom>
        </p:spPr>
      </p:pic>
      <p:pic>
        <p:nvPicPr>
          <p:cNvPr id="3" name="Picture 2"/>
          <p:cNvPicPr>
            <a:picLocks noChangeAspect="1"/>
          </p:cNvPicPr>
          <p:nvPr/>
        </p:nvPicPr>
        <p:blipFill>
          <a:blip r:embed="rId3"/>
          <a:stretch>
            <a:fillRect/>
          </a:stretch>
        </p:blipFill>
        <p:spPr>
          <a:xfrm>
            <a:off x="4970352" y="682404"/>
            <a:ext cx="7138091" cy="4758727"/>
          </a:xfrm>
          <a:prstGeom prst="rect">
            <a:avLst/>
          </a:prstGeom>
        </p:spPr>
      </p:pic>
    </p:spTree>
    <p:extLst>
      <p:ext uri="{BB962C8B-B14F-4D97-AF65-F5344CB8AC3E}">
        <p14:creationId xmlns:p14="http://schemas.microsoft.com/office/powerpoint/2010/main" val="174488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40" y="511664"/>
            <a:ext cx="10945373" cy="5756132"/>
          </a:xfrm>
          <a:prstGeom prst="rect">
            <a:avLst/>
          </a:prstGeom>
        </p:spPr>
      </p:pic>
      <p:sp>
        <p:nvSpPr>
          <p:cNvPr id="3" name="Rounded Rectangle 2"/>
          <p:cNvSpPr/>
          <p:nvPr/>
        </p:nvSpPr>
        <p:spPr>
          <a:xfrm>
            <a:off x="6633556" y="1554480"/>
            <a:ext cx="4613563" cy="3674225"/>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Thursday</a:t>
            </a:r>
          </a:p>
          <a:p>
            <a:pPr algn="ctr"/>
            <a:r>
              <a:rPr lang="en-GB" sz="4800" b="1" dirty="0" smtClean="0"/>
              <a:t>25</a:t>
            </a:r>
            <a:r>
              <a:rPr lang="en-GB" sz="4800" b="1" baseline="30000" dirty="0" smtClean="0"/>
              <a:t>th</a:t>
            </a:r>
            <a:r>
              <a:rPr lang="en-GB" sz="4800" b="1" dirty="0" smtClean="0"/>
              <a:t> August</a:t>
            </a:r>
          </a:p>
          <a:p>
            <a:pPr algn="ctr"/>
            <a:r>
              <a:rPr lang="en-GB" sz="4800" b="1" dirty="0" smtClean="0"/>
              <a:t>2022</a:t>
            </a:r>
          </a:p>
          <a:p>
            <a:pPr algn="ctr"/>
            <a:r>
              <a:rPr lang="en-GB" sz="4800" b="1" dirty="0" smtClean="0"/>
              <a:t>Time: tbc</a:t>
            </a:r>
            <a:endParaRPr lang="en-GB" sz="4800" b="1" dirty="0"/>
          </a:p>
        </p:txBody>
      </p:sp>
    </p:spTree>
    <p:extLst>
      <p:ext uri="{BB962C8B-B14F-4D97-AF65-F5344CB8AC3E}">
        <p14:creationId xmlns:p14="http://schemas.microsoft.com/office/powerpoint/2010/main" val="11955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b="1" dirty="0" smtClean="0"/>
              <a:t>Learn</a:t>
            </a:r>
            <a:endParaRPr lang="en-GB" sz="8800" b="1"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Make the most of the lesson time!</a:t>
            </a:r>
          </a:p>
          <a:p>
            <a:r>
              <a:rPr lang="en-GB" b="1" dirty="0" smtClean="0">
                <a:solidFill>
                  <a:srgbClr val="FF0000"/>
                </a:solidFill>
              </a:rPr>
              <a:t>Learning takes place </a:t>
            </a:r>
            <a:r>
              <a:rPr lang="en-GB" dirty="0" smtClean="0"/>
              <a:t>in class.</a:t>
            </a:r>
          </a:p>
          <a:p>
            <a:r>
              <a:rPr lang="en-GB" dirty="0" smtClean="0"/>
              <a:t>It is important that you </a:t>
            </a:r>
            <a:r>
              <a:rPr lang="en-GB" b="1" dirty="0" smtClean="0">
                <a:solidFill>
                  <a:srgbClr val="FF0000"/>
                </a:solidFill>
              </a:rPr>
              <a:t>fully understand </a:t>
            </a:r>
            <a:r>
              <a:rPr lang="en-GB" dirty="0" smtClean="0"/>
              <a:t>each topic before you can revise it.</a:t>
            </a:r>
          </a:p>
          <a:p>
            <a:r>
              <a:rPr lang="en-GB" dirty="0" smtClean="0"/>
              <a:t>If there is anything that you don’t fully understand, re-read the textbook, </a:t>
            </a:r>
            <a:r>
              <a:rPr lang="en-GB" b="1" dirty="0" smtClean="0">
                <a:solidFill>
                  <a:srgbClr val="FF0000"/>
                </a:solidFill>
              </a:rPr>
              <a:t>ask your teacher</a:t>
            </a:r>
            <a:r>
              <a:rPr lang="en-GB" dirty="0" smtClean="0"/>
              <a:t>, ask another student to go over the topic with you.</a:t>
            </a:r>
            <a:endParaRPr lang="en-GB" dirty="0"/>
          </a:p>
        </p:txBody>
      </p:sp>
      <p:pic>
        <p:nvPicPr>
          <p:cNvPr id="5" name="Picture 4"/>
          <p:cNvPicPr>
            <a:picLocks noChangeAspect="1"/>
          </p:cNvPicPr>
          <p:nvPr/>
        </p:nvPicPr>
        <p:blipFill>
          <a:blip r:embed="rId2"/>
          <a:stretch>
            <a:fillRect/>
          </a:stretch>
        </p:blipFill>
        <p:spPr>
          <a:xfrm>
            <a:off x="838200" y="500967"/>
            <a:ext cx="2888904" cy="1925936"/>
          </a:xfrm>
          <a:prstGeom prst="rect">
            <a:avLst/>
          </a:prstGeom>
        </p:spPr>
      </p:pic>
    </p:spTree>
    <p:extLst>
      <p:ext uri="{BB962C8B-B14F-4D97-AF65-F5344CB8AC3E}">
        <p14:creationId xmlns:p14="http://schemas.microsoft.com/office/powerpoint/2010/main" val="59688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b="1" dirty="0" smtClean="0"/>
              <a:t>Revise</a:t>
            </a:r>
            <a:endParaRPr lang="en-GB" sz="8800" b="1" dirty="0"/>
          </a:p>
        </p:txBody>
      </p:sp>
      <p:sp>
        <p:nvSpPr>
          <p:cNvPr id="3" name="Content Placeholder 2"/>
          <p:cNvSpPr>
            <a:spLocks noGrp="1"/>
          </p:cNvSpPr>
          <p:nvPr>
            <p:ph idx="1"/>
          </p:nvPr>
        </p:nvSpPr>
        <p:spPr>
          <a:xfrm>
            <a:off x="4689694" y="1562794"/>
            <a:ext cx="6664105" cy="4614170"/>
          </a:xfrm>
        </p:spPr>
        <p:txBody>
          <a:bodyPr>
            <a:normAutofit fontScale="85000" lnSpcReduction="20000"/>
          </a:bodyPr>
          <a:lstStyle/>
          <a:p>
            <a:pPr marL="0" indent="0">
              <a:buNone/>
            </a:pPr>
            <a:r>
              <a:rPr lang="en-US" dirty="0" smtClean="0"/>
              <a:t>Once you have fully mastered a topic, you can start to </a:t>
            </a:r>
          </a:p>
          <a:p>
            <a:pPr marL="0" indent="0">
              <a:buNone/>
            </a:pPr>
            <a:r>
              <a:rPr lang="en-US" dirty="0" smtClean="0"/>
              <a:t>revise it. </a:t>
            </a:r>
          </a:p>
          <a:p>
            <a:pPr marL="0" indent="0">
              <a:buNone/>
            </a:pPr>
            <a:r>
              <a:rPr lang="en-US" dirty="0" smtClean="0"/>
              <a:t>There are many different ways to revise:</a:t>
            </a:r>
          </a:p>
          <a:p>
            <a:r>
              <a:rPr lang="en-US" dirty="0" smtClean="0"/>
              <a:t>condense your notes (e.g. using The Cornell notetaking method)</a:t>
            </a:r>
          </a:p>
          <a:p>
            <a:r>
              <a:rPr lang="en-US" dirty="0" smtClean="0"/>
              <a:t>create mind-maps or flow-charts</a:t>
            </a:r>
          </a:p>
          <a:p>
            <a:r>
              <a:rPr lang="en-US" dirty="0" smtClean="0"/>
              <a:t>prepare flashcards from your notes (question on one side, answer on the back)</a:t>
            </a:r>
          </a:p>
          <a:p>
            <a:r>
              <a:rPr lang="en-US" dirty="0"/>
              <a:t>c</a:t>
            </a:r>
            <a:r>
              <a:rPr lang="en-US" dirty="0" smtClean="0"/>
              <a:t>onvert your notes into your own podcasts, etc.</a:t>
            </a:r>
          </a:p>
          <a:p>
            <a:r>
              <a:rPr lang="en-US" b="1" dirty="0" smtClean="0">
                <a:solidFill>
                  <a:srgbClr val="FF0000"/>
                </a:solidFill>
              </a:rPr>
              <a:t>Revision is not re-reading your notes over and over again! </a:t>
            </a:r>
            <a:r>
              <a:rPr lang="en-US" dirty="0" smtClean="0"/>
              <a:t>You need to do something with your notes instead!</a:t>
            </a:r>
            <a:endParaRPr lang="en-GB" dirty="0"/>
          </a:p>
        </p:txBody>
      </p:sp>
      <p:pic>
        <p:nvPicPr>
          <p:cNvPr id="7" name="Picture 6"/>
          <p:cNvPicPr>
            <a:picLocks noChangeAspect="1"/>
          </p:cNvPicPr>
          <p:nvPr/>
        </p:nvPicPr>
        <p:blipFill>
          <a:blip r:embed="rId2"/>
          <a:stretch>
            <a:fillRect/>
          </a:stretch>
        </p:blipFill>
        <p:spPr>
          <a:xfrm>
            <a:off x="628228" y="584286"/>
            <a:ext cx="3600448" cy="3616522"/>
          </a:xfrm>
          <a:prstGeom prst="rect">
            <a:avLst/>
          </a:prstGeom>
        </p:spPr>
      </p:pic>
    </p:spTree>
    <p:extLst>
      <p:ext uri="{BB962C8B-B14F-4D97-AF65-F5344CB8AC3E}">
        <p14:creationId xmlns:p14="http://schemas.microsoft.com/office/powerpoint/2010/main" val="138286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b="1" dirty="0" smtClean="0"/>
              <a:t>Retrieve</a:t>
            </a:r>
            <a:endParaRPr lang="en-GB" sz="8800" b="1" dirty="0"/>
          </a:p>
        </p:txBody>
      </p:sp>
      <p:sp>
        <p:nvSpPr>
          <p:cNvPr id="3" name="Content Placeholder 2"/>
          <p:cNvSpPr>
            <a:spLocks noGrp="1"/>
          </p:cNvSpPr>
          <p:nvPr>
            <p:ph idx="1"/>
          </p:nvPr>
        </p:nvSpPr>
        <p:spPr>
          <a:xfrm>
            <a:off x="4463358" y="1575303"/>
            <a:ext cx="6890442" cy="4601660"/>
          </a:xfrm>
        </p:spPr>
        <p:txBody>
          <a:bodyPr>
            <a:normAutofit/>
          </a:bodyPr>
          <a:lstStyle/>
          <a:p>
            <a:pPr marL="0" indent="0">
              <a:buNone/>
            </a:pPr>
            <a:r>
              <a:rPr lang="en-US" dirty="0" smtClean="0"/>
              <a:t>Once you have revised a topic, you are ready to </a:t>
            </a:r>
            <a:r>
              <a:rPr lang="en-US" b="1" dirty="0" smtClean="0">
                <a:solidFill>
                  <a:srgbClr val="FF0000"/>
                </a:solidFill>
              </a:rPr>
              <a:t>test yourself</a:t>
            </a:r>
            <a:r>
              <a:rPr lang="en-US" dirty="0" smtClean="0"/>
              <a:t>:</a:t>
            </a:r>
          </a:p>
          <a:p>
            <a:pPr marL="0" indent="0">
              <a:buNone/>
            </a:pPr>
            <a:endParaRPr lang="en-US" dirty="0" smtClean="0"/>
          </a:p>
          <a:p>
            <a:r>
              <a:rPr lang="en-US" dirty="0" smtClean="0"/>
              <a:t>ask a friend or family member to test you on your flash cards</a:t>
            </a:r>
          </a:p>
          <a:p>
            <a:r>
              <a:rPr lang="en-US" dirty="0" smtClean="0"/>
              <a:t>re-draw your </a:t>
            </a:r>
            <a:r>
              <a:rPr lang="en-US" dirty="0" err="1" smtClean="0"/>
              <a:t>mindmaps</a:t>
            </a:r>
            <a:r>
              <a:rPr lang="en-US" dirty="0" smtClean="0"/>
              <a:t> or flow charts from memory</a:t>
            </a:r>
          </a:p>
          <a:p>
            <a:r>
              <a:rPr lang="en-US" dirty="0" smtClean="0"/>
              <a:t>complete past paper questions</a:t>
            </a:r>
          </a:p>
          <a:p>
            <a:r>
              <a:rPr lang="en-US" dirty="0" smtClean="0"/>
              <a:t>use </a:t>
            </a:r>
            <a:r>
              <a:rPr lang="en-US" dirty="0" err="1" smtClean="0"/>
              <a:t>MyGCSE</a:t>
            </a:r>
            <a:r>
              <a:rPr lang="en-US" dirty="0" smtClean="0"/>
              <a:t> Science, GCSE Pod; </a:t>
            </a:r>
            <a:r>
              <a:rPr lang="en-US" dirty="0" err="1" smtClean="0"/>
              <a:t>Mathswatch</a:t>
            </a:r>
            <a:r>
              <a:rPr lang="en-US" dirty="0" smtClean="0"/>
              <a:t> </a:t>
            </a:r>
            <a:r>
              <a:rPr lang="en-US" dirty="0" err="1" smtClean="0"/>
              <a:t>etc</a:t>
            </a:r>
            <a:endParaRPr lang="en-GB" dirty="0"/>
          </a:p>
        </p:txBody>
      </p:sp>
      <p:pic>
        <p:nvPicPr>
          <p:cNvPr id="4" name="Picture 3"/>
          <p:cNvPicPr>
            <a:picLocks noChangeAspect="1"/>
          </p:cNvPicPr>
          <p:nvPr/>
        </p:nvPicPr>
        <p:blipFill>
          <a:blip r:embed="rId2"/>
          <a:stretch>
            <a:fillRect/>
          </a:stretch>
        </p:blipFill>
        <p:spPr>
          <a:xfrm>
            <a:off x="315271" y="249307"/>
            <a:ext cx="3960553" cy="3960553"/>
          </a:xfrm>
          <a:prstGeom prst="rect">
            <a:avLst/>
          </a:prstGeom>
        </p:spPr>
      </p:pic>
    </p:spTree>
    <p:extLst>
      <p:ext uri="{BB962C8B-B14F-4D97-AF65-F5344CB8AC3E}">
        <p14:creationId xmlns:p14="http://schemas.microsoft.com/office/powerpoint/2010/main" val="341519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2749"/>
            <a:ext cx="10515600" cy="3924214"/>
          </a:xfrm>
        </p:spPr>
        <p:txBody>
          <a:bodyPr>
            <a:normAutofit lnSpcReduction="10000"/>
          </a:bodyPr>
          <a:lstStyle/>
          <a:p>
            <a:r>
              <a:rPr lang="en-US" dirty="0"/>
              <a:t>R</a:t>
            </a:r>
            <a:r>
              <a:rPr lang="en-US" dirty="0" smtClean="0"/>
              <a:t>evision takes time and effort and a lot of your energy. </a:t>
            </a:r>
          </a:p>
          <a:p>
            <a:r>
              <a:rPr lang="en-US" dirty="0" smtClean="0"/>
              <a:t>You do not need to stay at home and study all the time, however, try and avoid any activities that leave you drained and exhausted the next day. </a:t>
            </a:r>
          </a:p>
          <a:p>
            <a:r>
              <a:rPr lang="en-US" dirty="0" smtClean="0"/>
              <a:t>Make sure you eat sensibly and drink plenty of water. </a:t>
            </a:r>
          </a:p>
          <a:p>
            <a:r>
              <a:rPr lang="en-US" dirty="0" smtClean="0"/>
              <a:t>Moderate exercise and plenty of sleep are also important. </a:t>
            </a:r>
          </a:p>
          <a:p>
            <a:r>
              <a:rPr lang="en-US" dirty="0" smtClean="0"/>
              <a:t>Remember that you should </a:t>
            </a:r>
            <a:r>
              <a:rPr lang="en-US" b="1" dirty="0" smtClean="0">
                <a:solidFill>
                  <a:srgbClr val="FF0000"/>
                </a:solidFill>
              </a:rPr>
              <a:t>stop revising one hour before you intend to go to sleep</a:t>
            </a:r>
            <a:r>
              <a:rPr lang="en-US" dirty="0" smtClean="0"/>
              <a:t>. If you don’t allow for some down time after revision, it is likely that you will find it harder to fall asleep straight away. </a:t>
            </a:r>
            <a:endParaRPr lang="en-GB" dirty="0"/>
          </a:p>
        </p:txBody>
      </p:sp>
      <p:pic>
        <p:nvPicPr>
          <p:cNvPr id="5" name="Picture 4"/>
          <p:cNvPicPr>
            <a:picLocks noChangeAspect="1"/>
          </p:cNvPicPr>
          <p:nvPr/>
        </p:nvPicPr>
        <p:blipFill rotWithShape="1">
          <a:blip r:embed="rId2"/>
          <a:srcRect b="23662"/>
          <a:stretch/>
        </p:blipFill>
        <p:spPr>
          <a:xfrm>
            <a:off x="2301932" y="13450"/>
            <a:ext cx="7588135" cy="2179481"/>
          </a:xfrm>
          <a:prstGeom prst="rect">
            <a:avLst/>
          </a:prstGeom>
        </p:spPr>
      </p:pic>
    </p:spTree>
    <p:extLst>
      <p:ext uri="{BB962C8B-B14F-4D97-AF65-F5344CB8AC3E}">
        <p14:creationId xmlns:p14="http://schemas.microsoft.com/office/powerpoint/2010/main" val="320343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2657" y="935006"/>
            <a:ext cx="6998329" cy="4445252"/>
          </a:xfrm>
        </p:spPr>
        <p:txBody>
          <a:bodyPr>
            <a:normAutofit/>
          </a:bodyPr>
          <a:lstStyle/>
          <a:p>
            <a:r>
              <a:rPr lang="en-US" dirty="0" smtClean="0"/>
              <a:t>It is natural to feel a bit of tension as the exam season is drawing closer. </a:t>
            </a:r>
          </a:p>
          <a:p>
            <a:r>
              <a:rPr lang="en-US" dirty="0" smtClean="0"/>
              <a:t>Remember that if you have </a:t>
            </a:r>
            <a:r>
              <a:rPr lang="en-US" b="1" dirty="0" err="1" smtClean="0">
                <a:solidFill>
                  <a:srgbClr val="FF0000"/>
                </a:solidFill>
              </a:rPr>
              <a:t>organised</a:t>
            </a:r>
            <a:r>
              <a:rPr lang="en-US" b="1" dirty="0" smtClean="0">
                <a:solidFill>
                  <a:srgbClr val="FF0000"/>
                </a:solidFill>
              </a:rPr>
              <a:t> your time</a:t>
            </a:r>
            <a:r>
              <a:rPr lang="en-US" dirty="0" smtClean="0"/>
              <a:t>, </a:t>
            </a:r>
            <a:r>
              <a:rPr lang="en-US" b="1" dirty="0" smtClean="0">
                <a:solidFill>
                  <a:srgbClr val="FF0000"/>
                </a:solidFill>
              </a:rPr>
              <a:t>started revision early </a:t>
            </a:r>
            <a:r>
              <a:rPr lang="en-US" dirty="0" smtClean="0"/>
              <a:t>and </a:t>
            </a:r>
            <a:r>
              <a:rPr lang="en-US" b="1" dirty="0" smtClean="0">
                <a:solidFill>
                  <a:srgbClr val="FF0000"/>
                </a:solidFill>
              </a:rPr>
              <a:t>kept to your revision timetable</a:t>
            </a:r>
            <a:r>
              <a:rPr lang="en-US" dirty="0" smtClean="0"/>
              <a:t>, you are going to be fine. </a:t>
            </a:r>
          </a:p>
          <a:p>
            <a:r>
              <a:rPr lang="en-US" dirty="0" smtClean="0"/>
              <a:t>If you are worried, try to identify what it is that is bothering you and talk about it with your parents and teachers. </a:t>
            </a:r>
          </a:p>
          <a:p>
            <a:r>
              <a:rPr lang="en-US" dirty="0" smtClean="0"/>
              <a:t>The chances are that you can do something about it.</a:t>
            </a:r>
            <a:endParaRPr lang="en-GB" dirty="0"/>
          </a:p>
        </p:txBody>
      </p:sp>
      <p:pic>
        <p:nvPicPr>
          <p:cNvPr id="4" name="Picture 3"/>
          <p:cNvPicPr>
            <a:picLocks noChangeAspect="1"/>
          </p:cNvPicPr>
          <p:nvPr/>
        </p:nvPicPr>
        <p:blipFill>
          <a:blip r:embed="rId2"/>
          <a:stretch>
            <a:fillRect/>
          </a:stretch>
        </p:blipFill>
        <p:spPr>
          <a:xfrm>
            <a:off x="566596" y="837611"/>
            <a:ext cx="3951978" cy="3951978"/>
          </a:xfrm>
          <a:prstGeom prst="rect">
            <a:avLst/>
          </a:prstGeom>
        </p:spPr>
      </p:pic>
    </p:spTree>
    <p:extLst>
      <p:ext uri="{BB962C8B-B14F-4D97-AF65-F5344CB8AC3E}">
        <p14:creationId xmlns:p14="http://schemas.microsoft.com/office/powerpoint/2010/main" val="315539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b="1" dirty="0" smtClean="0"/>
              <a:t>Study Space</a:t>
            </a:r>
            <a:endParaRPr lang="en-GB" sz="8800" b="1" dirty="0"/>
          </a:p>
        </p:txBody>
      </p:sp>
      <p:sp>
        <p:nvSpPr>
          <p:cNvPr id="3" name="Content Placeholder 2"/>
          <p:cNvSpPr>
            <a:spLocks noGrp="1"/>
          </p:cNvSpPr>
          <p:nvPr>
            <p:ph idx="1"/>
          </p:nvPr>
        </p:nvSpPr>
        <p:spPr>
          <a:xfrm>
            <a:off x="838200" y="1825625"/>
            <a:ext cx="5263342" cy="4351338"/>
          </a:xfrm>
        </p:spPr>
        <p:txBody>
          <a:bodyPr>
            <a:normAutofit fontScale="92500" lnSpcReduction="20000"/>
          </a:bodyPr>
          <a:lstStyle/>
          <a:p>
            <a:r>
              <a:rPr lang="en-US" dirty="0" smtClean="0"/>
              <a:t>If the place where you do most of your school work is not easy to work in, what can you do to make it better? </a:t>
            </a:r>
          </a:p>
          <a:p>
            <a:r>
              <a:rPr lang="en-US" dirty="0" smtClean="0"/>
              <a:t>What distracts you when you are trying to settle down to revision?</a:t>
            </a:r>
          </a:p>
          <a:p>
            <a:r>
              <a:rPr lang="en-US" dirty="0" smtClean="0"/>
              <a:t>Can you do something to remove that distraction (e.g. place your phone into a lockable box or different room)? </a:t>
            </a:r>
          </a:p>
          <a:p>
            <a:r>
              <a:rPr lang="en-US" dirty="0" smtClean="0"/>
              <a:t>If you find it difficult to study at home, arrange to stay longer in school to attend revision.</a:t>
            </a:r>
            <a:endParaRPr lang="en-GB" dirty="0"/>
          </a:p>
        </p:txBody>
      </p:sp>
      <p:pic>
        <p:nvPicPr>
          <p:cNvPr id="4" name="Picture 3"/>
          <p:cNvPicPr>
            <a:picLocks noChangeAspect="1"/>
          </p:cNvPicPr>
          <p:nvPr/>
        </p:nvPicPr>
        <p:blipFill>
          <a:blip r:embed="rId2"/>
          <a:stretch>
            <a:fillRect/>
          </a:stretch>
        </p:blipFill>
        <p:spPr>
          <a:xfrm>
            <a:off x="6255933" y="1825625"/>
            <a:ext cx="5767387" cy="4119562"/>
          </a:xfrm>
          <a:prstGeom prst="rect">
            <a:avLst/>
          </a:prstGeom>
        </p:spPr>
      </p:pic>
    </p:spTree>
    <p:extLst>
      <p:ext uri="{BB962C8B-B14F-4D97-AF65-F5344CB8AC3E}">
        <p14:creationId xmlns:p14="http://schemas.microsoft.com/office/powerpoint/2010/main" val="413969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5927</TotalTime>
  <Words>2339</Words>
  <Application>Microsoft Office PowerPoint</Application>
  <PresentationFormat>Widescreen</PresentationFormat>
  <Paragraphs>225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Getting Exam Ready</vt:lpstr>
      <vt:lpstr>Studying</vt:lpstr>
      <vt:lpstr>Learn</vt:lpstr>
      <vt:lpstr>Revise</vt:lpstr>
      <vt:lpstr>Retrieve</vt:lpstr>
      <vt:lpstr>PowerPoint Presentation</vt:lpstr>
      <vt:lpstr>PowerPoint Presentation</vt:lpstr>
      <vt:lpstr>Study Space</vt:lpstr>
      <vt:lpstr>Equipment &amp; Resources</vt:lpstr>
      <vt:lpstr>Study Plan</vt:lpstr>
      <vt:lpstr>Study Plan</vt:lpstr>
      <vt:lpstr>Study Timetable</vt:lpstr>
      <vt:lpstr>Weekly Study Timetable</vt:lpstr>
      <vt:lpstr>The Pomodoro Method</vt:lpstr>
      <vt:lpstr>PowerPoint Presentation</vt:lpstr>
      <vt:lpstr>Memorise</vt:lpstr>
      <vt:lpstr>Self Quizzing</vt:lpstr>
      <vt:lpstr>Self Quizzing</vt:lpstr>
      <vt:lpstr>Spacing</vt:lpstr>
      <vt:lpstr>Interleaving</vt:lpstr>
      <vt:lpstr>Dual Coding</vt:lpstr>
      <vt:lpstr>Mind Maps</vt:lpstr>
      <vt:lpstr>Revision Websites</vt:lpstr>
      <vt:lpstr>Examiner Reports</vt:lpstr>
      <vt:lpstr>Past Exam Papers</vt:lpstr>
      <vt:lpstr>Now for the exams</vt:lpstr>
      <vt:lpstr>In the exam</vt:lpstr>
      <vt:lpstr>What if my mind goes blank?</vt:lpstr>
      <vt:lpstr>At the end of each exam</vt:lpstr>
      <vt:lpstr>Changing Your Mindset</vt:lpstr>
      <vt:lpstr>PowerPoint Presentation</vt:lpstr>
      <vt:lpstr>PowerPoint Presentation</vt:lpstr>
    </vt:vector>
  </TitlesOfParts>
  <Company>Southmoor Multi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Garner</dc:creator>
  <cp:lastModifiedBy>Tracey Garner</cp:lastModifiedBy>
  <cp:revision>48</cp:revision>
  <cp:lastPrinted>2022-03-22T11:19:15Z</cp:lastPrinted>
  <dcterms:created xsi:type="dcterms:W3CDTF">2022-03-21T08:38:46Z</dcterms:created>
  <dcterms:modified xsi:type="dcterms:W3CDTF">2022-03-28T16:31:40Z</dcterms:modified>
</cp:coreProperties>
</file>